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</p:sldIdLst>
  <p:sldSz cx="12192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3" Type="http://schemas.openxmlformats.org/officeDocument/2006/relationships/image" Target="../media/image12.png"/><Relationship Id="rId4" Type="http://schemas.openxmlformats.org/officeDocument/2006/relationships/image" Target="../media/image13.png"/><Relationship Id="rId5" Type="http://schemas.openxmlformats.org/officeDocument/2006/relationships/image" Target="../media/image14.png"/><Relationship Id="rId6" Type="http://schemas.openxmlformats.org/officeDocument/2006/relationships/image" Target="../media/image15.png"/><Relationship Id="rId7" Type="http://schemas.openxmlformats.org/officeDocument/2006/relationships/image" Target="../media/image16.png"/><Relationship Id="rId8" Type="http://schemas.openxmlformats.org/officeDocument/2006/relationships/image" Target="../media/image17.png"/><Relationship Id="rId9" Type="http://schemas.openxmlformats.org/officeDocument/2006/relationships/image" Target="../media/image18.png"/><Relationship Id="rId10" Type="http://schemas.openxmlformats.org/officeDocument/2006/relationships/image" Target="../media/image19.png"/><Relationship Id="rId11" Type="http://schemas.openxmlformats.org/officeDocument/2006/relationships/image" Target="../media/image20.png"/><Relationship Id="rId12" Type="http://schemas.openxmlformats.org/officeDocument/2006/relationships/image" Target="../media/image21.png"/><Relationship Id="rId13" Type="http://schemas.openxmlformats.org/officeDocument/2006/relationships/image" Target="../media/image22.png"/><Relationship Id="rId14" Type="http://schemas.openxmlformats.org/officeDocument/2006/relationships/image" Target="../media/image23.png"/><Relationship Id="rId15" Type="http://schemas.openxmlformats.org/officeDocument/2006/relationships/image" Target="../media/image24.png"/><Relationship Id="rId16" Type="http://schemas.openxmlformats.org/officeDocument/2006/relationships/image" Target="../media/image25.png"/><Relationship Id="rId17" Type="http://schemas.openxmlformats.org/officeDocument/2006/relationships/image" Target="../media/image26.png"/><Relationship Id="rId18" Type="http://schemas.openxmlformats.org/officeDocument/2006/relationships/image" Target="../media/image27.png"/><Relationship Id="rId19" Type="http://schemas.openxmlformats.org/officeDocument/2006/relationships/image" Target="../media/image28.png"/><Relationship Id="rId20" Type="http://schemas.openxmlformats.org/officeDocument/2006/relationships/image" Target="../media/image29.png"/><Relationship Id="rId21" Type="http://schemas.openxmlformats.org/officeDocument/2006/relationships/image" Target="../media/image30.png"/><Relationship Id="rId22" Type="http://schemas.openxmlformats.org/officeDocument/2006/relationships/image" Target="../media/image31.png"/><Relationship Id="rId23" Type="http://schemas.openxmlformats.org/officeDocument/2006/relationships/image" Target="../media/image32.png"/><Relationship Id="rId24" Type="http://schemas.openxmlformats.org/officeDocument/2006/relationships/image" Target="../media/image33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image" Target="../media/image34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3" Type="http://schemas.openxmlformats.org/officeDocument/2006/relationships/image" Target="../media/image4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3" Type="http://schemas.openxmlformats.org/officeDocument/2006/relationships/image" Target="../media/image5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6.png"/><Relationship Id="rId5" Type="http://schemas.openxmlformats.org/officeDocument/2006/relationships/image" Target="../media/image7.png"/><Relationship Id="rId6" Type="http://schemas.openxmlformats.org/officeDocument/2006/relationships/image" Target="../media/image8.png"/><Relationship Id="rId7" Type="http://schemas.openxmlformats.org/officeDocument/2006/relationships/image" Target="../media/image9.png"/><Relationship Id="rId8" Type="http://schemas.openxmlformats.org/officeDocument/2006/relationships/image" Target="../media/image10.png"/><Relationship Id="rId9" Type="http://schemas.openxmlformats.org/officeDocument/2006/relationships/image" Target="../media/image11.png"/><Relationship Id="rId10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A171B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0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00500" y="4385977"/>
            <a:ext cx="9620250" cy="3138773"/>
          </a:xfrm>
          <a:prstGeom prst="rect">
            <a:avLst/>
          </a:prstGeom>
        </p:spPr>
      </p:pic>
      <p:pic>
        <p:nvPicPr>
          <p:cNvPr id="3" name="Picture 2" descr="0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" y="533400"/>
            <a:ext cx="875824" cy="285750"/>
          </a:xfrm>
          <a:prstGeom prst="rect">
            <a:avLst/>
          </a:prstGeom>
        </p:spPr>
      </p:pic>
      <p:sp>
        <p:nvSpPr>
          <p:cNvPr id="4" name="Текст"/>
          <p:cNvSpPr txBox="1"/>
          <p:nvPr/>
        </p:nvSpPr>
        <p:spPr>
          <a:xfrm>
            <a:off x="609600" y="4333875"/>
            <a:ext cx="3409950" cy="452438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3420"/>
              </a:lnSpc>
            </a:pPr>
            <a:r>
              <a:rPr sz="2850" b="1">
                <a:solidFill>
                  <a:srgbClr val="FFFFFF"/>
                </a:solidFill>
                <a:latin typeface="Unbounded"/>
              </a:rPr>
              <a:t>5+ млрд руб.</a:t>
            </a:r>
          </a:p>
        </p:txBody>
      </p:sp>
      <p:sp>
        <p:nvSpPr>
          <p:cNvPr id="5" name="Текст"/>
          <p:cNvSpPr txBox="1"/>
          <p:nvPr/>
        </p:nvSpPr>
        <p:spPr>
          <a:xfrm>
            <a:off x="609600" y="4862512"/>
            <a:ext cx="3409950" cy="219075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530"/>
              </a:lnSpc>
            </a:pPr>
            <a:r>
              <a:rPr sz="1275" b="0">
                <a:solidFill>
                  <a:srgbClr val="9C9D9F"/>
                </a:solidFill>
                <a:latin typeface="NunitoSans"/>
              </a:rPr>
              <a:t>привлечено в капитал</a:t>
            </a:r>
          </a:p>
        </p:txBody>
      </p:sp>
      <p:sp>
        <p:nvSpPr>
          <p:cNvPr id="6" name="Текст"/>
          <p:cNvSpPr txBox="1"/>
          <p:nvPr/>
        </p:nvSpPr>
        <p:spPr>
          <a:xfrm>
            <a:off x="4438650" y="4333875"/>
            <a:ext cx="3409950" cy="452438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3420"/>
              </a:lnSpc>
            </a:pPr>
            <a:r>
              <a:rPr sz="2850" b="1">
                <a:solidFill>
                  <a:srgbClr val="FFFFFF"/>
                </a:solidFill>
                <a:latin typeface="Unbounded"/>
              </a:rPr>
              <a:t>15 000+</a:t>
            </a:r>
          </a:p>
        </p:txBody>
      </p:sp>
      <p:sp>
        <p:nvSpPr>
          <p:cNvPr id="7" name="Текст"/>
          <p:cNvSpPr txBox="1"/>
          <p:nvPr/>
        </p:nvSpPr>
        <p:spPr>
          <a:xfrm>
            <a:off x="4438650" y="4862512"/>
            <a:ext cx="3409950" cy="219075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530"/>
              </a:lnSpc>
            </a:pPr>
            <a:r>
              <a:rPr sz="1275" b="0">
                <a:solidFill>
                  <a:srgbClr val="9C9D9F"/>
                </a:solidFill>
                <a:latin typeface="NunitoSans"/>
              </a:rPr>
              <a:t>зарегистрированных инвесторов</a:t>
            </a:r>
          </a:p>
        </p:txBody>
      </p:sp>
      <p:sp>
        <p:nvSpPr>
          <p:cNvPr id="8" name="Текст"/>
          <p:cNvSpPr txBox="1"/>
          <p:nvPr/>
        </p:nvSpPr>
        <p:spPr>
          <a:xfrm>
            <a:off x="609600" y="6281738"/>
            <a:ext cx="5148858" cy="195262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350"/>
              </a:lnSpc>
            </a:pPr>
            <a:r>
              <a:rPr sz="1125" b="0">
                <a:solidFill>
                  <a:srgbClr val="9C9D9F"/>
                </a:solidFill>
                <a:latin typeface="NunitoSans"/>
              </a:rPr>
              <a:t>Лучший организатор pre-IPO 2025 по версии Cbonds и Preqveca</a:t>
            </a:r>
          </a:p>
        </p:txBody>
      </p:sp>
      <p:sp>
        <p:nvSpPr>
          <p:cNvPr id="9" name="Текст"/>
          <p:cNvSpPr txBox="1"/>
          <p:nvPr/>
        </p:nvSpPr>
        <p:spPr>
          <a:xfrm>
            <a:off x="609600" y="1809750"/>
            <a:ext cx="10710386" cy="17145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4500"/>
              </a:lnSpc>
            </a:pPr>
            <a:r>
              <a:rPr sz="3750" b="1" spc="-37">
                <a:solidFill>
                  <a:srgbClr val="FFFFFF"/>
                </a:solidFill>
                <a:latin typeface="Unbounded"/>
              </a:rPr>
              <a:t>Российская инвестиционная</a:t>
            </a:r>
          </a:p>
          <a:p>
            <a:pPr algn="l">
              <a:lnSpc>
                <a:spcPts val="4500"/>
              </a:lnSpc>
            </a:pPr>
            <a:r>
              <a:rPr sz="3750" b="1" spc="-37">
                <a:solidFill>
                  <a:srgbClr val="FFFFFF"/>
                </a:solidFill>
                <a:latin typeface="Unbounded"/>
              </a:rPr>
              <a:t> платформа для финансирования</a:t>
            </a:r>
          </a:p>
          <a:p>
            <a:pPr algn="l">
              <a:lnSpc>
                <a:spcPts val="4500"/>
              </a:lnSpc>
            </a:pPr>
            <a:r>
              <a:rPr sz="3750" b="1" spc="-37">
                <a:solidFill>
                  <a:srgbClr val="FFFFFF"/>
                </a:solidFill>
                <a:latin typeface="Unbounded"/>
              </a:rPr>
              <a:t>компаний роста</a:t>
            </a:r>
          </a:p>
        </p:txBody>
      </p:sp>
      <p:sp>
        <p:nvSpPr>
          <p:cNvPr id="10" name="Плашка"/>
          <p:cNvSpPr/>
          <p:nvPr/>
        </p:nvSpPr>
        <p:spPr>
          <a:xfrm>
            <a:off x="609600" y="3848100"/>
            <a:ext cx="2095500" cy="47625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EA670D">
                  <a:alpha val="100000"/>
                </a:srgbClr>
              </a:gs>
              <a:gs pos="55000">
                <a:srgbClr val="EB3300">
                  <a:alpha val="100000"/>
                </a:srgbClr>
              </a:gs>
              <a:gs pos="100000">
                <a:srgbClr val="E20541">
                  <a:alpha val="100000"/>
                </a:srgbClr>
              </a:gs>
            </a:gsLst>
            <a:lin ang="19200000" scaled="0"/>
          </a:gradFill>
          <a:ln>
            <a:noFill/>
          </a:ln>
          <a:effectLst/>
        </p:spPr>
        <p:txBody>
          <a:bodyPr rtlCol="0" anchor="ctr"/>
          <a:lstStyle/>
          <a:p/>
        </p:txBody>
      </p:sp>
      <p:sp>
        <p:nvSpPr>
          <p:cNvPr id="11" name="Линия"/>
          <p:cNvSpPr/>
          <p:nvPr/>
        </p:nvSpPr>
        <p:spPr>
          <a:xfrm>
            <a:off x="609600" y="6100762"/>
            <a:ext cx="10972800" cy="9525"/>
          </a:xfrm>
          <a:prstGeom prst="rect">
            <a:avLst/>
          </a:prstGeom>
          <a:solidFill>
            <a:srgbClr val="333034"/>
          </a:solidFill>
          <a:ln>
            <a:noFill/>
          </a:ln>
          <a:effectLst/>
        </p:spPr>
        <p:txBody>
          <a:bodyPr rtlCol="0" anchor="ctr"/>
          <a:lstStyle/>
          <a:p/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Линия"/>
          <p:cNvSpPr/>
          <p:nvPr/>
        </p:nvSpPr>
        <p:spPr>
          <a:xfrm>
            <a:off x="609600" y="800100"/>
            <a:ext cx="10972800" cy="9525"/>
          </a:xfrm>
          <a:prstGeom prst="rect">
            <a:avLst/>
          </a:prstGeom>
          <a:solidFill>
            <a:srgbClr val="1A171B"/>
          </a:solidFill>
          <a:ln>
            <a:noFill/>
          </a:ln>
          <a:effectLst/>
        </p:spPr>
        <p:txBody>
          <a:bodyPr rtlCol="0" anchor="ctr"/>
          <a:lstStyle/>
          <a:p/>
        </p:txBody>
      </p:sp>
      <p:pic>
        <p:nvPicPr>
          <p:cNvPr id="3" name="Picture 2" descr="0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419100"/>
            <a:ext cx="759047" cy="247650"/>
          </a:xfrm>
          <a:prstGeom prst="rect">
            <a:avLst/>
          </a:prstGeom>
        </p:spPr>
      </p:pic>
      <p:sp>
        <p:nvSpPr>
          <p:cNvPr id="4" name="Текст"/>
          <p:cNvSpPr txBox="1"/>
          <p:nvPr/>
        </p:nvSpPr>
        <p:spPr>
          <a:xfrm>
            <a:off x="609600" y="1095375"/>
            <a:ext cx="10972800" cy="441579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3476"/>
              </a:lnSpc>
            </a:pPr>
            <a:r>
              <a:rPr sz="2850" b="0">
                <a:solidFill>
                  <a:srgbClr val="1A171B"/>
                </a:solidFill>
                <a:latin typeface="Unbounded"/>
              </a:rPr>
              <a:t>Партнеры BITL</a:t>
            </a:r>
          </a:p>
        </p:txBody>
      </p:sp>
      <p:sp>
        <p:nvSpPr>
          <p:cNvPr id="5" name="Линия"/>
          <p:cNvSpPr/>
          <p:nvPr/>
        </p:nvSpPr>
        <p:spPr>
          <a:xfrm>
            <a:off x="609600" y="1898904"/>
            <a:ext cx="10972800" cy="9525"/>
          </a:xfrm>
          <a:prstGeom prst="rect">
            <a:avLst/>
          </a:prstGeom>
          <a:solidFill>
            <a:srgbClr val="D9DADB"/>
          </a:solidFill>
          <a:ln>
            <a:noFill/>
          </a:ln>
          <a:effectLst/>
        </p:spPr>
        <p:txBody>
          <a:bodyPr rtlCol="0" anchor="ctr"/>
          <a:lstStyle/>
          <a:p/>
        </p:txBody>
      </p:sp>
      <p:sp>
        <p:nvSpPr>
          <p:cNvPr id="6" name="Текст"/>
          <p:cNvSpPr txBox="1"/>
          <p:nvPr/>
        </p:nvSpPr>
        <p:spPr>
          <a:xfrm>
            <a:off x="609600" y="2308479"/>
            <a:ext cx="2337911" cy="5238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79"/>
              </a:lnSpc>
            </a:pPr>
            <a:r>
              <a:rPr sz="1650" b="0">
                <a:solidFill>
                  <a:srgbClr val="1A171B"/>
                </a:solidFill>
                <a:latin typeface="Unbounded"/>
              </a:rPr>
              <a:t>Инвестиционные платформы</a:t>
            </a:r>
          </a:p>
        </p:txBody>
      </p:sp>
      <p:pic>
        <p:nvPicPr>
          <p:cNvPr id="7" name="Picture 6" descr="2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00612" y="2483739"/>
            <a:ext cx="752475" cy="173355"/>
          </a:xfrm>
          <a:prstGeom prst="rect">
            <a:avLst/>
          </a:prstGeom>
        </p:spPr>
      </p:pic>
      <p:pic>
        <p:nvPicPr>
          <p:cNvPr id="8" name="Picture 7" descr="22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31230" y="2515648"/>
            <a:ext cx="815245" cy="109538"/>
          </a:xfrm>
          <a:prstGeom prst="rect">
            <a:avLst/>
          </a:prstGeom>
        </p:spPr>
      </p:pic>
      <p:pic>
        <p:nvPicPr>
          <p:cNvPr id="9" name="Picture 8" descr="23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90899" y="2518982"/>
            <a:ext cx="820007" cy="102870"/>
          </a:xfrm>
          <a:prstGeom prst="rect">
            <a:avLst/>
          </a:prstGeom>
        </p:spPr>
      </p:pic>
      <p:pic>
        <p:nvPicPr>
          <p:cNvPr id="10" name="Picture 9" descr="24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61521" y="2507075"/>
            <a:ext cx="802958" cy="126682"/>
          </a:xfrm>
          <a:prstGeom prst="rect">
            <a:avLst/>
          </a:prstGeom>
        </p:spPr>
      </p:pic>
      <p:pic>
        <p:nvPicPr>
          <p:cNvPr id="11" name="Picture 10" descr="25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657398" y="2395156"/>
            <a:ext cx="535305" cy="350520"/>
          </a:xfrm>
          <a:prstGeom prst="rect">
            <a:avLst/>
          </a:prstGeom>
        </p:spPr>
      </p:pic>
      <p:pic>
        <p:nvPicPr>
          <p:cNvPr id="12" name="Picture 11" descr="26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591800" y="2442305"/>
            <a:ext cx="990600" cy="256222"/>
          </a:xfrm>
          <a:prstGeom prst="rect">
            <a:avLst/>
          </a:prstGeom>
        </p:spPr>
      </p:pic>
      <p:sp>
        <p:nvSpPr>
          <p:cNvPr id="13" name="Линия"/>
          <p:cNvSpPr/>
          <p:nvPr/>
        </p:nvSpPr>
        <p:spPr>
          <a:xfrm>
            <a:off x="609600" y="3232404"/>
            <a:ext cx="10972800" cy="9525"/>
          </a:xfrm>
          <a:prstGeom prst="rect">
            <a:avLst/>
          </a:prstGeom>
          <a:solidFill>
            <a:srgbClr val="D9DADB"/>
          </a:solidFill>
          <a:ln>
            <a:noFill/>
          </a:ln>
          <a:effectLst/>
        </p:spPr>
        <p:txBody>
          <a:bodyPr rtlCol="0" anchor="ctr"/>
          <a:lstStyle/>
          <a:p/>
        </p:txBody>
      </p:sp>
      <p:sp>
        <p:nvSpPr>
          <p:cNvPr id="14" name="Текст"/>
          <p:cNvSpPr txBox="1"/>
          <p:nvPr/>
        </p:nvSpPr>
        <p:spPr>
          <a:xfrm>
            <a:off x="609600" y="3922966"/>
            <a:ext cx="3848100" cy="5238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79"/>
              </a:lnSpc>
            </a:pPr>
            <a:r>
              <a:rPr sz="1650" b="0">
                <a:solidFill>
                  <a:srgbClr val="1A171B"/>
                </a:solidFill>
                <a:latin typeface="Unbounded"/>
              </a:rPr>
              <a:t>Брокеры и инвестиционные компании</a:t>
            </a:r>
          </a:p>
        </p:txBody>
      </p:sp>
      <p:pic>
        <p:nvPicPr>
          <p:cNvPr id="15" name="Picture 14" descr="27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81550" y="3781996"/>
            <a:ext cx="990600" cy="138970"/>
          </a:xfrm>
          <a:prstGeom prst="rect">
            <a:avLst/>
          </a:prstGeom>
        </p:spPr>
      </p:pic>
      <p:pic>
        <p:nvPicPr>
          <p:cNvPr id="16" name="Picture 15" descr="28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88392" y="3649599"/>
            <a:ext cx="500920" cy="403860"/>
          </a:xfrm>
          <a:prstGeom prst="rect">
            <a:avLst/>
          </a:prstGeom>
        </p:spPr>
      </p:pic>
      <p:pic>
        <p:nvPicPr>
          <p:cNvPr id="17" name="Picture 16" descr="29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157085" y="3784854"/>
            <a:ext cx="887730" cy="133350"/>
          </a:xfrm>
          <a:prstGeom prst="rect">
            <a:avLst/>
          </a:prstGeom>
        </p:spPr>
      </p:pic>
      <p:pic>
        <p:nvPicPr>
          <p:cNvPr id="18" name="Picture 17" descr="30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302466" y="3725323"/>
            <a:ext cx="921068" cy="252412"/>
          </a:xfrm>
          <a:prstGeom prst="rect">
            <a:avLst/>
          </a:prstGeom>
        </p:spPr>
      </p:pic>
      <p:pic>
        <p:nvPicPr>
          <p:cNvPr id="19" name="Picture 18" descr="31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731692" y="3658172"/>
            <a:ext cx="386620" cy="386620"/>
          </a:xfrm>
          <a:prstGeom prst="rect">
            <a:avLst/>
          </a:prstGeom>
        </p:spPr>
      </p:pic>
      <p:pic>
        <p:nvPicPr>
          <p:cNvPr id="20" name="Picture 19" descr="32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848975" y="3639122"/>
            <a:ext cx="476250" cy="424720"/>
          </a:xfrm>
          <a:prstGeom prst="rect">
            <a:avLst/>
          </a:prstGeom>
        </p:spPr>
      </p:pic>
      <p:pic>
        <p:nvPicPr>
          <p:cNvPr id="21" name="Picture 20" descr="33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871561" y="4405408"/>
            <a:ext cx="810482" cy="225742"/>
          </a:xfrm>
          <a:prstGeom prst="rect">
            <a:avLst/>
          </a:prstGeom>
        </p:spPr>
      </p:pic>
      <p:pic>
        <p:nvPicPr>
          <p:cNvPr id="22" name="Picture 21" descr="34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011228" y="4382072"/>
            <a:ext cx="855345" cy="272320"/>
          </a:xfrm>
          <a:prstGeom prst="rect">
            <a:avLst/>
          </a:prstGeom>
        </p:spPr>
      </p:pic>
      <p:pic>
        <p:nvPicPr>
          <p:cNvPr id="23" name="Picture 22" descr="35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105650" y="4364926"/>
            <a:ext cx="990600" cy="306705"/>
          </a:xfrm>
          <a:prstGeom prst="rect">
            <a:avLst/>
          </a:prstGeom>
        </p:spPr>
      </p:pic>
      <p:pic>
        <p:nvPicPr>
          <p:cNvPr id="24" name="Picture 23" descr="36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359616" y="4368736"/>
            <a:ext cx="806768" cy="299085"/>
          </a:xfrm>
          <a:prstGeom prst="rect">
            <a:avLst/>
          </a:prstGeom>
        </p:spPr>
      </p:pic>
      <p:pic>
        <p:nvPicPr>
          <p:cNvPr id="25" name="Picture 24" descr="37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9548812" y="4442555"/>
            <a:ext cx="752475" cy="151448"/>
          </a:xfrm>
          <a:prstGeom prst="rect">
            <a:avLst/>
          </a:prstGeom>
        </p:spPr>
      </p:pic>
      <p:sp>
        <p:nvSpPr>
          <p:cNvPr id="26" name="Линия"/>
          <p:cNvSpPr/>
          <p:nvPr/>
        </p:nvSpPr>
        <p:spPr>
          <a:xfrm>
            <a:off x="609600" y="5127879"/>
            <a:ext cx="10972800" cy="9525"/>
          </a:xfrm>
          <a:prstGeom prst="rect">
            <a:avLst/>
          </a:prstGeom>
          <a:solidFill>
            <a:srgbClr val="D9DADB"/>
          </a:solidFill>
          <a:ln>
            <a:noFill/>
          </a:ln>
          <a:effectLst/>
        </p:spPr>
        <p:txBody>
          <a:bodyPr rtlCol="0" anchor="ctr"/>
          <a:lstStyle/>
          <a:p/>
        </p:txBody>
      </p:sp>
      <p:sp>
        <p:nvSpPr>
          <p:cNvPr id="27" name="Текст"/>
          <p:cNvSpPr txBox="1"/>
          <p:nvPr/>
        </p:nvSpPr>
        <p:spPr>
          <a:xfrm>
            <a:off x="609600" y="5537454"/>
            <a:ext cx="2986659" cy="5238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79"/>
              </a:lnSpc>
            </a:pPr>
            <a:r>
              <a:rPr sz="1650" b="0">
                <a:solidFill>
                  <a:srgbClr val="1A171B"/>
                </a:solidFill>
                <a:latin typeface="Unbounded"/>
              </a:rPr>
              <a:t>Инфраструктура и институты развития</a:t>
            </a:r>
          </a:p>
        </p:txBody>
      </p:sp>
      <p:pic>
        <p:nvPicPr>
          <p:cNvPr id="28" name="Picture 27" descr="38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4852988" y="5646992"/>
            <a:ext cx="1080135" cy="304800"/>
          </a:xfrm>
          <a:prstGeom prst="rect">
            <a:avLst/>
          </a:prstGeom>
        </p:spPr>
      </p:pic>
      <p:pic>
        <p:nvPicPr>
          <p:cNvPr id="29" name="Picture 28" descr="39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286500" y="5695093"/>
            <a:ext cx="1002030" cy="208598"/>
          </a:xfrm>
          <a:prstGeom prst="rect">
            <a:avLst/>
          </a:prstGeom>
        </p:spPr>
      </p:pic>
      <p:pic>
        <p:nvPicPr>
          <p:cNvPr id="30" name="Picture 29" descr="40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7587520" y="5691759"/>
            <a:ext cx="1188720" cy="215170"/>
          </a:xfrm>
          <a:prstGeom prst="rect">
            <a:avLst/>
          </a:prstGeom>
        </p:spPr>
      </p:pic>
      <p:pic>
        <p:nvPicPr>
          <p:cNvPr id="31" name="Picture 30" descr="41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8999220" y="5656516"/>
            <a:ext cx="1154430" cy="285750"/>
          </a:xfrm>
          <a:prstGeom prst="rect">
            <a:avLst/>
          </a:prstGeom>
        </p:spPr>
      </p:pic>
      <p:pic>
        <p:nvPicPr>
          <p:cNvPr id="32" name="Picture 31" descr="42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0488359" y="5661279"/>
            <a:ext cx="964882" cy="276225"/>
          </a:xfrm>
          <a:prstGeom prst="rect">
            <a:avLst/>
          </a:prstGeom>
        </p:spPr>
      </p:pic>
      <p:sp>
        <p:nvSpPr>
          <p:cNvPr id="33" name="Линия"/>
          <p:cNvSpPr/>
          <p:nvPr/>
        </p:nvSpPr>
        <p:spPr>
          <a:xfrm>
            <a:off x="609600" y="6291262"/>
            <a:ext cx="10972800" cy="9525"/>
          </a:xfrm>
          <a:prstGeom prst="rect">
            <a:avLst/>
          </a:prstGeom>
          <a:solidFill>
            <a:srgbClr val="D9DADB"/>
          </a:solidFill>
          <a:ln>
            <a:noFill/>
          </a:ln>
          <a:effectLst/>
        </p:spPr>
        <p:txBody>
          <a:bodyPr rtlCol="0" anchor="ctr"/>
          <a:lstStyle/>
          <a:p/>
        </p:txBody>
      </p:sp>
      <p:sp>
        <p:nvSpPr>
          <p:cNvPr id="34" name="Текст"/>
          <p:cNvSpPr txBox="1"/>
          <p:nvPr/>
        </p:nvSpPr>
        <p:spPr>
          <a:xfrm>
            <a:off x="609600" y="6415088"/>
            <a:ext cx="267965" cy="195262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350"/>
              </a:lnSpc>
            </a:pPr>
            <a:r>
              <a:rPr sz="1125" b="1">
                <a:solidFill>
                  <a:srgbClr val="1A171B"/>
                </a:solidFill>
                <a:latin typeface="NunitoSans"/>
              </a:rPr>
              <a:t>10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A171B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0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533400"/>
            <a:ext cx="875824" cy="285750"/>
          </a:xfrm>
          <a:prstGeom prst="rect">
            <a:avLst/>
          </a:prstGeom>
        </p:spPr>
      </p:pic>
      <p:sp>
        <p:nvSpPr>
          <p:cNvPr id="3" name="Текст"/>
          <p:cNvSpPr txBox="1"/>
          <p:nvPr/>
        </p:nvSpPr>
        <p:spPr>
          <a:xfrm>
            <a:off x="609600" y="1562100"/>
            <a:ext cx="10972800" cy="271462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2137"/>
              </a:lnSpc>
            </a:pPr>
            <a:r>
              <a:rPr sz="1425" b="0">
                <a:solidFill>
                  <a:srgbClr val="9C9D9F"/>
                </a:solidFill>
                <a:latin typeface="NunitoSans"/>
              </a:rPr>
              <a:t>узнайте, какой объем финансирования можно привлечь</a:t>
            </a:r>
          </a:p>
        </p:txBody>
      </p:sp>
      <p:sp>
        <p:nvSpPr>
          <p:cNvPr id="4" name="Текст"/>
          <p:cNvSpPr txBox="1"/>
          <p:nvPr/>
        </p:nvSpPr>
        <p:spPr>
          <a:xfrm>
            <a:off x="609600" y="2043112"/>
            <a:ext cx="10972800" cy="1104043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4347"/>
              </a:lnSpc>
            </a:pPr>
            <a:r>
              <a:rPr sz="3450" b="1" spc="-34">
                <a:solidFill>
                  <a:srgbClr val="FFFFFF"/>
                </a:solidFill>
                <a:latin typeface="Unbounded"/>
              </a:rPr>
              <a:t>Напишите </a:t>
            </a:r>
            <a:r>
              <a:rPr sz="3450" b="1" spc="-34">
                <a:solidFill>
                  <a:srgbClr val="EB3300"/>
                </a:solidFill>
                <a:latin typeface="Unbounded"/>
              </a:rPr>
              <a:t>«Хочу привлечь капитал»</a:t>
            </a:r>
            <a:r>
              <a:rPr sz="3450" b="1" spc="-34">
                <a:solidFill>
                  <a:srgbClr val="FFFFFF"/>
                </a:solidFill>
                <a:latin typeface="Unbounded"/>
              </a:rPr>
              <a:t>,</a:t>
            </a:r>
          </a:p>
          <a:p>
            <a:pPr algn="l">
              <a:lnSpc>
                <a:spcPts val="4347"/>
              </a:lnSpc>
            </a:pPr>
            <a:r>
              <a:rPr sz="3450" b="1" spc="-34">
                <a:solidFill>
                  <a:srgbClr val="FFFFFF"/>
                </a:solidFill>
                <a:latin typeface="Unbounded"/>
              </a:rPr>
              <a:t> и мы обсудим детали</a:t>
            </a:r>
          </a:p>
        </p:txBody>
      </p:sp>
      <p:pic>
        <p:nvPicPr>
          <p:cNvPr id="5" name="Picture 4" descr="44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" y="4720114"/>
            <a:ext cx="1260158" cy="1260158"/>
          </a:xfrm>
          <a:prstGeom prst="rect">
            <a:avLst/>
          </a:prstGeom>
        </p:spPr>
      </p:pic>
      <p:sp>
        <p:nvSpPr>
          <p:cNvPr id="6" name="Текст"/>
          <p:cNvSpPr txBox="1"/>
          <p:nvPr/>
        </p:nvSpPr>
        <p:spPr>
          <a:xfrm>
            <a:off x="2193608" y="4718780"/>
            <a:ext cx="4120039" cy="271462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2070"/>
              </a:lnSpc>
            </a:pPr>
            <a:r>
              <a:rPr sz="1725" b="0">
                <a:solidFill>
                  <a:srgbClr val="FFFFFF"/>
                </a:solidFill>
                <a:latin typeface="Unbounded"/>
              </a:rPr>
              <a:t>Павел Буров</a:t>
            </a:r>
          </a:p>
        </p:txBody>
      </p:sp>
      <p:sp>
        <p:nvSpPr>
          <p:cNvPr id="7" name="Текст"/>
          <p:cNvSpPr txBox="1"/>
          <p:nvPr/>
        </p:nvSpPr>
        <p:spPr>
          <a:xfrm>
            <a:off x="2193608" y="5056918"/>
            <a:ext cx="4120039" cy="219075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530"/>
              </a:lnSpc>
            </a:pPr>
            <a:r>
              <a:rPr sz="1275" b="0">
                <a:solidFill>
                  <a:srgbClr val="9C9D9F"/>
                </a:solidFill>
                <a:latin typeface="NunitoSans"/>
              </a:rPr>
              <a:t>Управляющий партнер BITL</a:t>
            </a:r>
          </a:p>
        </p:txBody>
      </p:sp>
      <p:sp>
        <p:nvSpPr>
          <p:cNvPr id="8" name="Текст"/>
          <p:cNvSpPr txBox="1"/>
          <p:nvPr/>
        </p:nvSpPr>
        <p:spPr>
          <a:xfrm>
            <a:off x="2193608" y="5447443"/>
            <a:ext cx="4695639" cy="267176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2103"/>
              </a:lnSpc>
            </a:pPr>
            <a:r>
              <a:rPr sz="1275" b="0">
                <a:solidFill>
                  <a:srgbClr val="D9DADB"/>
                </a:solidFill>
                <a:latin typeface="NunitoSans"/>
              </a:rPr>
              <a:t>Телефон: +7 965 385 21 78 · Telegram: @pavelburrov</a:t>
            </a:r>
          </a:p>
        </p:txBody>
      </p:sp>
      <p:sp>
        <p:nvSpPr>
          <p:cNvPr id="9" name="Текст"/>
          <p:cNvSpPr txBox="1"/>
          <p:nvPr/>
        </p:nvSpPr>
        <p:spPr>
          <a:xfrm>
            <a:off x="2193608" y="5714524"/>
            <a:ext cx="4216487" cy="267176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2103"/>
              </a:lnSpc>
            </a:pPr>
            <a:r>
              <a:rPr sz="1275" b="0">
                <a:solidFill>
                  <a:srgbClr val="D9DADB"/>
                </a:solidFill>
                <a:latin typeface="NunitoSans"/>
              </a:rPr>
              <a:t>Почта: hello@bitlfinance.ru · Сайт: bitlfinance.ru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Линия"/>
          <p:cNvSpPr/>
          <p:nvPr/>
        </p:nvSpPr>
        <p:spPr>
          <a:xfrm>
            <a:off x="609600" y="800100"/>
            <a:ext cx="10972800" cy="9525"/>
          </a:xfrm>
          <a:prstGeom prst="rect">
            <a:avLst/>
          </a:prstGeom>
          <a:solidFill>
            <a:srgbClr val="1A171B"/>
          </a:solidFill>
          <a:ln>
            <a:noFill/>
          </a:ln>
          <a:effectLst/>
        </p:spPr>
        <p:txBody>
          <a:bodyPr rtlCol="0" anchor="ctr"/>
          <a:lstStyle/>
          <a:p/>
        </p:txBody>
      </p:sp>
      <p:pic>
        <p:nvPicPr>
          <p:cNvPr id="3" name="Picture 2" descr="0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419100"/>
            <a:ext cx="759047" cy="247650"/>
          </a:xfrm>
          <a:prstGeom prst="rect">
            <a:avLst/>
          </a:prstGeom>
        </p:spPr>
      </p:pic>
      <p:sp>
        <p:nvSpPr>
          <p:cNvPr id="4" name="Текст"/>
          <p:cNvSpPr txBox="1"/>
          <p:nvPr/>
        </p:nvSpPr>
        <p:spPr>
          <a:xfrm>
            <a:off x="609600" y="1095375"/>
            <a:ext cx="10972800" cy="441579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3476"/>
              </a:lnSpc>
            </a:pPr>
            <a:r>
              <a:rPr sz="2850" b="0">
                <a:solidFill>
                  <a:srgbClr val="1A171B"/>
                </a:solidFill>
                <a:latin typeface="Unbounded"/>
              </a:rPr>
              <a:t>BITL на рынке с 2022 года</a:t>
            </a:r>
          </a:p>
        </p:txBody>
      </p:sp>
      <p:sp>
        <p:nvSpPr>
          <p:cNvPr id="5" name="Линия"/>
          <p:cNvSpPr/>
          <p:nvPr/>
        </p:nvSpPr>
        <p:spPr>
          <a:xfrm>
            <a:off x="609600" y="1689354"/>
            <a:ext cx="5257800" cy="9525"/>
          </a:xfrm>
          <a:prstGeom prst="rect">
            <a:avLst/>
          </a:prstGeom>
          <a:solidFill>
            <a:srgbClr val="D9DADB"/>
          </a:solidFill>
          <a:ln>
            <a:noFill/>
          </a:ln>
          <a:effectLst/>
        </p:spPr>
        <p:txBody>
          <a:bodyPr rtlCol="0" anchor="ctr"/>
          <a:lstStyle/>
          <a:p/>
        </p:txBody>
      </p:sp>
      <p:sp>
        <p:nvSpPr>
          <p:cNvPr id="6" name="Текст"/>
          <p:cNvSpPr txBox="1"/>
          <p:nvPr/>
        </p:nvSpPr>
        <p:spPr>
          <a:xfrm>
            <a:off x="609600" y="1794129"/>
            <a:ext cx="728328" cy="24765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889"/>
              </a:lnSpc>
            </a:pPr>
            <a:r>
              <a:rPr sz="1575" b="0">
                <a:solidFill>
                  <a:srgbClr val="4A4A4C"/>
                </a:solidFill>
                <a:latin typeface="Unbounded"/>
              </a:rPr>
              <a:t>2022</a:t>
            </a:r>
          </a:p>
        </p:txBody>
      </p:sp>
      <p:sp>
        <p:nvSpPr>
          <p:cNvPr id="7" name="Текст"/>
          <p:cNvSpPr txBox="1"/>
          <p:nvPr/>
        </p:nvSpPr>
        <p:spPr>
          <a:xfrm>
            <a:off x="1485900" y="1832229"/>
            <a:ext cx="4381500" cy="226695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785"/>
              </a:lnSpc>
            </a:pPr>
            <a:r>
              <a:rPr sz="1275" b="0">
                <a:solidFill>
                  <a:srgbClr val="1A171B"/>
                </a:solidFill>
                <a:latin typeface="NunitoSans"/>
              </a:rPr>
              <a:t>Основание BITL</a:t>
            </a:r>
          </a:p>
        </p:txBody>
      </p:sp>
      <p:sp>
        <p:nvSpPr>
          <p:cNvPr id="8" name="Линия"/>
          <p:cNvSpPr/>
          <p:nvPr/>
        </p:nvSpPr>
        <p:spPr>
          <a:xfrm>
            <a:off x="609600" y="2154174"/>
            <a:ext cx="5257800" cy="9525"/>
          </a:xfrm>
          <a:prstGeom prst="rect">
            <a:avLst/>
          </a:prstGeom>
          <a:solidFill>
            <a:srgbClr val="D9DADB"/>
          </a:solidFill>
          <a:ln>
            <a:noFill/>
          </a:ln>
          <a:effectLst/>
        </p:spPr>
        <p:txBody>
          <a:bodyPr rtlCol="0" anchor="ctr"/>
          <a:lstStyle/>
          <a:p/>
        </p:txBody>
      </p:sp>
      <p:sp>
        <p:nvSpPr>
          <p:cNvPr id="9" name="Текст"/>
          <p:cNvSpPr txBox="1"/>
          <p:nvPr/>
        </p:nvSpPr>
        <p:spPr>
          <a:xfrm>
            <a:off x="609600" y="2258949"/>
            <a:ext cx="731304" cy="24765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889"/>
              </a:lnSpc>
            </a:pPr>
            <a:r>
              <a:rPr sz="1575" b="0">
                <a:solidFill>
                  <a:srgbClr val="4A4A4C"/>
                </a:solidFill>
                <a:latin typeface="Unbounded"/>
              </a:rPr>
              <a:t>2023</a:t>
            </a:r>
          </a:p>
        </p:txBody>
      </p:sp>
      <p:sp>
        <p:nvSpPr>
          <p:cNvPr id="10" name="Текст"/>
          <p:cNvSpPr txBox="1"/>
          <p:nvPr/>
        </p:nvSpPr>
        <p:spPr>
          <a:xfrm>
            <a:off x="1485900" y="2297049"/>
            <a:ext cx="4381500" cy="226695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785"/>
              </a:lnSpc>
            </a:pPr>
            <a:r>
              <a:rPr sz="1275" b="0">
                <a:solidFill>
                  <a:srgbClr val="1A171B"/>
                </a:solidFill>
                <a:latin typeface="NunitoSans"/>
              </a:rPr>
              <a:t>5 сделок на 700 млн руб.</a:t>
            </a:r>
          </a:p>
        </p:txBody>
      </p:sp>
      <p:sp>
        <p:nvSpPr>
          <p:cNvPr id="11" name="Линия"/>
          <p:cNvSpPr/>
          <p:nvPr/>
        </p:nvSpPr>
        <p:spPr>
          <a:xfrm>
            <a:off x="609600" y="2618899"/>
            <a:ext cx="5257800" cy="9525"/>
          </a:xfrm>
          <a:prstGeom prst="rect">
            <a:avLst/>
          </a:prstGeom>
          <a:solidFill>
            <a:srgbClr val="D9DADB"/>
          </a:solidFill>
          <a:ln>
            <a:noFill/>
          </a:ln>
          <a:effectLst/>
        </p:spPr>
        <p:txBody>
          <a:bodyPr rtlCol="0" anchor="ctr"/>
          <a:lstStyle/>
          <a:p/>
        </p:txBody>
      </p:sp>
      <p:sp>
        <p:nvSpPr>
          <p:cNvPr id="12" name="Текст"/>
          <p:cNvSpPr txBox="1"/>
          <p:nvPr/>
        </p:nvSpPr>
        <p:spPr>
          <a:xfrm>
            <a:off x="609600" y="2723674"/>
            <a:ext cx="731118" cy="24765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889"/>
              </a:lnSpc>
            </a:pPr>
            <a:r>
              <a:rPr sz="1575" b="0">
                <a:solidFill>
                  <a:srgbClr val="4A4A4C"/>
                </a:solidFill>
                <a:latin typeface="Unbounded"/>
              </a:rPr>
              <a:t>2024</a:t>
            </a:r>
          </a:p>
        </p:txBody>
      </p:sp>
      <p:sp>
        <p:nvSpPr>
          <p:cNvPr id="13" name="Текст"/>
          <p:cNvSpPr txBox="1"/>
          <p:nvPr/>
        </p:nvSpPr>
        <p:spPr>
          <a:xfrm>
            <a:off x="1485900" y="2761774"/>
            <a:ext cx="4264819" cy="90668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785"/>
              </a:lnSpc>
            </a:pPr>
            <a:r>
              <a:rPr sz="1275" b="0">
                <a:solidFill>
                  <a:srgbClr val="1A171B"/>
                </a:solidFill>
                <a:latin typeface="NunitoSans"/>
              </a:rPr>
              <a:t>6 сделок на 2,1 млрд руб. Среди них раунды: «Бери Заряд!» — 750 млн руб., «Самолет Плюс» — 825 млн руб., крупнейшее pre-IPO 2024 года на инвестиционных платформах России.</a:t>
            </a:r>
          </a:p>
        </p:txBody>
      </p:sp>
      <p:sp>
        <p:nvSpPr>
          <p:cNvPr id="14" name="Линия"/>
          <p:cNvSpPr/>
          <p:nvPr/>
        </p:nvSpPr>
        <p:spPr>
          <a:xfrm>
            <a:off x="609600" y="3763708"/>
            <a:ext cx="5257800" cy="9525"/>
          </a:xfrm>
          <a:prstGeom prst="rect">
            <a:avLst/>
          </a:prstGeom>
          <a:solidFill>
            <a:srgbClr val="D9DADB"/>
          </a:solidFill>
          <a:ln>
            <a:noFill/>
          </a:ln>
          <a:effectLst/>
        </p:spPr>
        <p:txBody>
          <a:bodyPr rtlCol="0" anchor="ctr"/>
          <a:lstStyle/>
          <a:p/>
        </p:txBody>
      </p:sp>
      <p:sp>
        <p:nvSpPr>
          <p:cNvPr id="15" name="Текст"/>
          <p:cNvSpPr txBox="1"/>
          <p:nvPr/>
        </p:nvSpPr>
        <p:spPr>
          <a:xfrm>
            <a:off x="609600" y="3868484"/>
            <a:ext cx="725500" cy="24765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889"/>
              </a:lnSpc>
            </a:pPr>
            <a:r>
              <a:rPr sz="1575" b="0">
                <a:solidFill>
                  <a:srgbClr val="4A4A4C"/>
                </a:solidFill>
                <a:latin typeface="Unbounded"/>
              </a:rPr>
              <a:t>2025</a:t>
            </a:r>
          </a:p>
        </p:txBody>
      </p:sp>
      <p:sp>
        <p:nvSpPr>
          <p:cNvPr id="16" name="Текст"/>
          <p:cNvSpPr txBox="1"/>
          <p:nvPr/>
        </p:nvSpPr>
        <p:spPr>
          <a:xfrm>
            <a:off x="1485900" y="3906584"/>
            <a:ext cx="4671155" cy="67999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785"/>
              </a:lnSpc>
            </a:pPr>
            <a:r>
              <a:rPr sz="1275" b="0">
                <a:solidFill>
                  <a:srgbClr val="1A171B"/>
                </a:solidFill>
                <a:latin typeface="NunitoSans"/>
              </a:rPr>
              <a:t>15 сделок на 2 млрд руб. BITL признан лучшим организатором pre-IPO за кейс Meat_Coin на Russia IPO Awards 2025 по версии Cbonds и PREQVECA.</a:t>
            </a:r>
          </a:p>
        </p:txBody>
      </p:sp>
      <p:sp>
        <p:nvSpPr>
          <p:cNvPr id="17" name="Линия"/>
          <p:cNvSpPr/>
          <p:nvPr/>
        </p:nvSpPr>
        <p:spPr>
          <a:xfrm>
            <a:off x="609600" y="4681823"/>
            <a:ext cx="5257800" cy="9525"/>
          </a:xfrm>
          <a:prstGeom prst="rect">
            <a:avLst/>
          </a:prstGeom>
          <a:solidFill>
            <a:srgbClr val="D9DADB"/>
          </a:solidFill>
          <a:ln>
            <a:noFill/>
          </a:ln>
          <a:effectLst/>
        </p:spPr>
        <p:txBody>
          <a:bodyPr rtlCol="0" anchor="ctr"/>
          <a:lstStyle/>
          <a:p/>
        </p:txBody>
      </p:sp>
      <p:sp>
        <p:nvSpPr>
          <p:cNvPr id="18" name="Текст"/>
          <p:cNvSpPr txBox="1"/>
          <p:nvPr/>
        </p:nvSpPr>
        <p:spPr>
          <a:xfrm>
            <a:off x="609600" y="4786598"/>
            <a:ext cx="735509" cy="24765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889"/>
              </a:lnSpc>
            </a:pPr>
            <a:r>
              <a:rPr sz="1575" b="0">
                <a:solidFill>
                  <a:srgbClr val="4A4A4C"/>
                </a:solidFill>
                <a:latin typeface="Unbounded"/>
              </a:rPr>
              <a:t>2026</a:t>
            </a:r>
          </a:p>
        </p:txBody>
      </p:sp>
      <p:sp>
        <p:nvSpPr>
          <p:cNvPr id="19" name="Текст"/>
          <p:cNvSpPr txBox="1"/>
          <p:nvPr/>
        </p:nvSpPr>
        <p:spPr>
          <a:xfrm>
            <a:off x="1485900" y="4824698"/>
            <a:ext cx="4692301" cy="90668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785"/>
              </a:lnSpc>
            </a:pPr>
            <a:r>
              <a:rPr sz="1275" b="0">
                <a:solidFill>
                  <a:srgbClr val="1A171B"/>
                </a:solidFill>
                <a:latin typeface="NunitoSans"/>
              </a:rPr>
              <a:t>Запуск направления долгового финансирования. Первый инвестиционный заем — Hyper. Получение брокерской и депозитарной лицензий. 6 эмитентов готовятся к размещению во второй половине года.</a:t>
            </a:r>
          </a:p>
        </p:txBody>
      </p:sp>
      <p:sp>
        <p:nvSpPr>
          <p:cNvPr id="20" name="Линия"/>
          <p:cNvSpPr/>
          <p:nvPr/>
        </p:nvSpPr>
        <p:spPr>
          <a:xfrm>
            <a:off x="6324600" y="1689354"/>
            <a:ext cx="5257800" cy="9525"/>
          </a:xfrm>
          <a:prstGeom prst="rect">
            <a:avLst/>
          </a:prstGeom>
          <a:solidFill>
            <a:srgbClr val="D9DADB"/>
          </a:solidFill>
          <a:ln>
            <a:noFill/>
          </a:ln>
          <a:effectLst/>
        </p:spPr>
        <p:txBody>
          <a:bodyPr rtlCol="0" anchor="ctr"/>
          <a:lstStyle/>
          <a:p/>
        </p:txBody>
      </p:sp>
      <p:sp>
        <p:nvSpPr>
          <p:cNvPr id="21" name="Текст"/>
          <p:cNvSpPr txBox="1"/>
          <p:nvPr/>
        </p:nvSpPr>
        <p:spPr>
          <a:xfrm>
            <a:off x="6324600" y="1746504"/>
            <a:ext cx="723900" cy="24765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889"/>
              </a:lnSpc>
            </a:pPr>
            <a:r>
              <a:rPr sz="1575" b="0">
                <a:solidFill>
                  <a:srgbClr val="9C9D9F"/>
                </a:solidFill>
                <a:latin typeface="Unbounded"/>
              </a:rPr>
              <a:t>2027</a:t>
            </a:r>
          </a:p>
        </p:txBody>
      </p:sp>
      <p:sp>
        <p:nvSpPr>
          <p:cNvPr id="22" name="Текст"/>
          <p:cNvSpPr txBox="1"/>
          <p:nvPr/>
        </p:nvSpPr>
        <p:spPr>
          <a:xfrm>
            <a:off x="7200900" y="1784604"/>
            <a:ext cx="4405217" cy="113328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785"/>
              </a:lnSpc>
            </a:pPr>
            <a:r>
              <a:rPr sz="1275" b="0">
                <a:solidFill>
                  <a:srgbClr val="9C9D9F"/>
                </a:solidFill>
                <a:latin typeface="NunitoSans"/>
              </a:rPr>
              <a:t>Получение статуса оператора информационной системы и включение в реестр Банка России. Запуск размещений цифровых финансовых активов. Не менее 10 эмитентов в направлениях капитала, долга и ЦФА.</a:t>
            </a:r>
          </a:p>
        </p:txBody>
      </p:sp>
      <p:sp>
        <p:nvSpPr>
          <p:cNvPr id="23" name="Линия"/>
          <p:cNvSpPr/>
          <p:nvPr/>
        </p:nvSpPr>
        <p:spPr>
          <a:xfrm>
            <a:off x="6324600" y="2965513"/>
            <a:ext cx="5257800" cy="9525"/>
          </a:xfrm>
          <a:prstGeom prst="rect">
            <a:avLst/>
          </a:prstGeom>
          <a:solidFill>
            <a:srgbClr val="D9DADB"/>
          </a:solidFill>
          <a:ln>
            <a:noFill/>
          </a:ln>
          <a:effectLst/>
        </p:spPr>
        <p:txBody>
          <a:bodyPr rtlCol="0" anchor="ctr"/>
          <a:lstStyle/>
          <a:p/>
        </p:txBody>
      </p:sp>
      <p:sp>
        <p:nvSpPr>
          <p:cNvPr id="24" name="Текст"/>
          <p:cNvSpPr txBox="1"/>
          <p:nvPr/>
        </p:nvSpPr>
        <p:spPr>
          <a:xfrm>
            <a:off x="6324600" y="3022663"/>
            <a:ext cx="741313" cy="24765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889"/>
              </a:lnSpc>
            </a:pPr>
            <a:r>
              <a:rPr sz="1575" b="0">
                <a:solidFill>
                  <a:srgbClr val="9C9D9F"/>
                </a:solidFill>
                <a:latin typeface="Unbounded"/>
              </a:rPr>
              <a:t>2028</a:t>
            </a:r>
          </a:p>
        </p:txBody>
      </p:sp>
      <p:sp>
        <p:nvSpPr>
          <p:cNvPr id="25" name="Текст"/>
          <p:cNvSpPr txBox="1"/>
          <p:nvPr/>
        </p:nvSpPr>
        <p:spPr>
          <a:xfrm>
            <a:off x="7200900" y="3060763"/>
            <a:ext cx="4566094" cy="67999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785"/>
              </a:lnSpc>
            </a:pPr>
            <a:r>
              <a:rPr sz="1275" b="0">
                <a:solidFill>
                  <a:srgbClr val="9C9D9F"/>
                </a:solidFill>
                <a:latin typeface="NunitoSans"/>
              </a:rPr>
              <a:t>Получение банковской лицензии. Объединение инвестиционных и банковских продуктов в одной инфраструктуре. Более 20 эмитентов в год.</a:t>
            </a:r>
          </a:p>
        </p:txBody>
      </p:sp>
      <p:sp>
        <p:nvSpPr>
          <p:cNvPr id="26" name="Линия"/>
          <p:cNvSpPr/>
          <p:nvPr/>
        </p:nvSpPr>
        <p:spPr>
          <a:xfrm>
            <a:off x="6324600" y="3993071"/>
            <a:ext cx="5257800" cy="9525"/>
          </a:xfrm>
          <a:prstGeom prst="rect">
            <a:avLst/>
          </a:prstGeom>
          <a:solidFill>
            <a:srgbClr val="1A171B"/>
          </a:solidFill>
          <a:ln>
            <a:noFill/>
          </a:ln>
          <a:effectLst/>
        </p:spPr>
        <p:txBody>
          <a:bodyPr rtlCol="0" anchor="ctr"/>
          <a:lstStyle/>
          <a:p/>
        </p:txBody>
      </p:sp>
      <p:sp>
        <p:nvSpPr>
          <p:cNvPr id="27" name="Текст"/>
          <p:cNvSpPr txBox="1"/>
          <p:nvPr/>
        </p:nvSpPr>
        <p:spPr>
          <a:xfrm>
            <a:off x="6324600" y="4059746"/>
            <a:ext cx="5257800" cy="271462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2070"/>
              </a:lnSpc>
            </a:pPr>
            <a:r>
              <a:rPr sz="1725" b="1">
                <a:solidFill>
                  <a:srgbClr val="1A171B"/>
                </a:solidFill>
                <a:latin typeface="Unbounded"/>
              </a:rPr>
              <a:t>26 сделок</a:t>
            </a:r>
          </a:p>
        </p:txBody>
      </p:sp>
      <p:sp>
        <p:nvSpPr>
          <p:cNvPr id="28" name="Текст"/>
          <p:cNvSpPr txBox="1"/>
          <p:nvPr/>
        </p:nvSpPr>
        <p:spPr>
          <a:xfrm>
            <a:off x="6324600" y="4378833"/>
            <a:ext cx="5257800" cy="219075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530"/>
              </a:lnSpc>
            </a:pPr>
            <a:r>
              <a:rPr sz="1275" b="0">
                <a:solidFill>
                  <a:srgbClr val="9C9D9F"/>
                </a:solidFill>
                <a:latin typeface="NunitoSans"/>
              </a:rPr>
              <a:t>проведено в 2023–2025 годах</a:t>
            </a:r>
          </a:p>
        </p:txBody>
      </p:sp>
      <p:sp>
        <p:nvSpPr>
          <p:cNvPr id="29" name="Текст"/>
          <p:cNvSpPr txBox="1"/>
          <p:nvPr/>
        </p:nvSpPr>
        <p:spPr>
          <a:xfrm>
            <a:off x="6324600" y="4626483"/>
            <a:ext cx="5257800" cy="271462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2070"/>
              </a:lnSpc>
            </a:pPr>
            <a:r>
              <a:rPr sz="1725" b="1">
                <a:solidFill>
                  <a:srgbClr val="EB3300"/>
                </a:solidFill>
                <a:latin typeface="Unbounded"/>
              </a:rPr>
              <a:t>5+ млрд руб.</a:t>
            </a:r>
          </a:p>
        </p:txBody>
      </p:sp>
      <p:sp>
        <p:nvSpPr>
          <p:cNvPr id="30" name="Текст"/>
          <p:cNvSpPr txBox="1"/>
          <p:nvPr/>
        </p:nvSpPr>
        <p:spPr>
          <a:xfrm>
            <a:off x="6324600" y="4945570"/>
            <a:ext cx="5257800" cy="219075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530"/>
              </a:lnSpc>
            </a:pPr>
            <a:r>
              <a:rPr sz="1275" b="0">
                <a:solidFill>
                  <a:srgbClr val="9C9D9F"/>
                </a:solidFill>
                <a:latin typeface="NunitoSans"/>
              </a:rPr>
              <a:t>привлечено в капитал</a:t>
            </a:r>
          </a:p>
        </p:txBody>
      </p:sp>
      <p:sp>
        <p:nvSpPr>
          <p:cNvPr id="31" name="Текст"/>
          <p:cNvSpPr txBox="1"/>
          <p:nvPr/>
        </p:nvSpPr>
        <p:spPr>
          <a:xfrm>
            <a:off x="6324600" y="5193220"/>
            <a:ext cx="5257800" cy="271462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2070"/>
              </a:lnSpc>
            </a:pPr>
            <a:r>
              <a:rPr sz="1725" b="1">
                <a:solidFill>
                  <a:srgbClr val="1A171B"/>
                </a:solidFill>
                <a:latin typeface="Unbounded"/>
              </a:rPr>
              <a:t>15 000+</a:t>
            </a:r>
          </a:p>
        </p:txBody>
      </p:sp>
      <p:sp>
        <p:nvSpPr>
          <p:cNvPr id="32" name="Текст"/>
          <p:cNvSpPr txBox="1"/>
          <p:nvPr/>
        </p:nvSpPr>
        <p:spPr>
          <a:xfrm>
            <a:off x="6324600" y="5512308"/>
            <a:ext cx="5257800" cy="219075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530"/>
              </a:lnSpc>
            </a:pPr>
            <a:r>
              <a:rPr sz="1275" b="0">
                <a:solidFill>
                  <a:srgbClr val="9C9D9F"/>
                </a:solidFill>
                <a:latin typeface="NunitoSans"/>
              </a:rPr>
              <a:t>инвесторов доверяют нам свои средства</a:t>
            </a:r>
          </a:p>
        </p:txBody>
      </p:sp>
      <p:sp>
        <p:nvSpPr>
          <p:cNvPr id="33" name="Линия"/>
          <p:cNvSpPr/>
          <p:nvPr/>
        </p:nvSpPr>
        <p:spPr>
          <a:xfrm>
            <a:off x="609600" y="6291262"/>
            <a:ext cx="10972800" cy="9525"/>
          </a:xfrm>
          <a:prstGeom prst="rect">
            <a:avLst/>
          </a:prstGeom>
          <a:solidFill>
            <a:srgbClr val="D9DADB"/>
          </a:solidFill>
          <a:ln>
            <a:noFill/>
          </a:ln>
          <a:effectLst/>
        </p:spPr>
        <p:txBody>
          <a:bodyPr rtlCol="0" anchor="ctr"/>
          <a:lstStyle/>
          <a:p/>
        </p:txBody>
      </p:sp>
      <p:sp>
        <p:nvSpPr>
          <p:cNvPr id="34" name="Текст"/>
          <p:cNvSpPr txBox="1"/>
          <p:nvPr/>
        </p:nvSpPr>
        <p:spPr>
          <a:xfrm>
            <a:off x="609600" y="6415088"/>
            <a:ext cx="172083" cy="195262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350"/>
              </a:lnSpc>
            </a:pPr>
            <a:r>
              <a:rPr sz="1125" b="1">
                <a:solidFill>
                  <a:srgbClr val="1A171B"/>
                </a:solidFill>
                <a:latin typeface="NunitoSans"/>
              </a:rPr>
              <a:t>2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Линия"/>
          <p:cNvSpPr/>
          <p:nvPr/>
        </p:nvSpPr>
        <p:spPr>
          <a:xfrm>
            <a:off x="609600" y="800100"/>
            <a:ext cx="10972800" cy="9525"/>
          </a:xfrm>
          <a:prstGeom prst="rect">
            <a:avLst/>
          </a:prstGeom>
          <a:solidFill>
            <a:srgbClr val="1A171B"/>
          </a:solidFill>
          <a:ln>
            <a:noFill/>
          </a:ln>
          <a:effectLst/>
        </p:spPr>
        <p:txBody>
          <a:bodyPr rtlCol="0" anchor="ctr"/>
          <a:lstStyle/>
          <a:p/>
        </p:txBody>
      </p:sp>
      <p:pic>
        <p:nvPicPr>
          <p:cNvPr id="3" name="Picture 2" descr="0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419100"/>
            <a:ext cx="759047" cy="247650"/>
          </a:xfrm>
          <a:prstGeom prst="rect">
            <a:avLst/>
          </a:prstGeom>
        </p:spPr>
      </p:pic>
      <p:sp>
        <p:nvSpPr>
          <p:cNvPr id="4" name="Текст"/>
          <p:cNvSpPr txBox="1"/>
          <p:nvPr/>
        </p:nvSpPr>
        <p:spPr>
          <a:xfrm>
            <a:off x="609600" y="1095375"/>
            <a:ext cx="789942" cy="49530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3900" b="1">
                <a:solidFill>
                  <a:srgbClr val="EB3300"/>
                </a:solidFill>
                <a:latin typeface="Unbounded"/>
              </a:rPr>
              <a:t>01</a:t>
            </a:r>
          </a:p>
        </p:txBody>
      </p:sp>
      <p:sp>
        <p:nvSpPr>
          <p:cNvPr id="5" name="Текст"/>
          <p:cNvSpPr txBox="1"/>
          <p:nvPr/>
        </p:nvSpPr>
        <p:spPr>
          <a:xfrm>
            <a:off x="1571054" y="1095375"/>
            <a:ext cx="7239000" cy="441579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3476"/>
              </a:lnSpc>
            </a:pPr>
            <a:r>
              <a:rPr sz="2850" b="0">
                <a:solidFill>
                  <a:srgbClr val="1A171B"/>
                </a:solidFill>
                <a:latin typeface="Unbounded"/>
              </a:rPr>
              <a:t>Финансирование в капитал</a:t>
            </a:r>
          </a:p>
        </p:txBody>
      </p:sp>
      <p:sp>
        <p:nvSpPr>
          <p:cNvPr id="6" name="Текст"/>
          <p:cNvSpPr txBox="1"/>
          <p:nvPr/>
        </p:nvSpPr>
        <p:spPr>
          <a:xfrm>
            <a:off x="1571054" y="1613154"/>
            <a:ext cx="6888956" cy="6000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362"/>
              </a:lnSpc>
            </a:pPr>
            <a:r>
              <a:rPr sz="1575" b="0">
                <a:solidFill>
                  <a:srgbClr val="4A4A4C"/>
                </a:solidFill>
                <a:latin typeface="NunitoSans"/>
              </a:rPr>
              <a:t>Для долгосрочного масштабирования бизнеса, роста капитализации и выхода на новые рынки</a:t>
            </a:r>
          </a:p>
        </p:txBody>
      </p:sp>
      <p:sp>
        <p:nvSpPr>
          <p:cNvPr id="7" name="Текст"/>
          <p:cNvSpPr txBox="1"/>
          <p:nvPr/>
        </p:nvSpPr>
        <p:spPr>
          <a:xfrm>
            <a:off x="1571054" y="2346579"/>
            <a:ext cx="7239000" cy="304324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2283"/>
              </a:lnSpc>
            </a:pPr>
            <a:r>
              <a:rPr sz="1575" b="0">
                <a:solidFill>
                  <a:srgbClr val="1A171B"/>
                </a:solidFill>
                <a:latin typeface="NunitoSans"/>
              </a:rPr>
              <a:t>Акционерное финансирование </a:t>
            </a:r>
            <a:r>
              <a:rPr sz="1575" b="1">
                <a:solidFill>
                  <a:srgbClr val="EB3300"/>
                </a:solidFill>
                <a:latin typeface="Unbounded"/>
              </a:rPr>
              <a:t>от 100 млн до 1 млрд руб.</a:t>
            </a:r>
          </a:p>
        </p:txBody>
      </p:sp>
      <p:sp>
        <p:nvSpPr>
          <p:cNvPr id="8" name="Текст"/>
          <p:cNvSpPr txBox="1"/>
          <p:nvPr/>
        </p:nvSpPr>
        <p:spPr>
          <a:xfrm>
            <a:off x="609600" y="3069908"/>
            <a:ext cx="5143500" cy="261938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979"/>
              </a:lnSpc>
            </a:pPr>
            <a:r>
              <a:rPr sz="1650" b="0">
                <a:solidFill>
                  <a:srgbClr val="1A171B"/>
                </a:solidFill>
                <a:latin typeface="Unbounded"/>
              </a:rPr>
              <a:t>Формат</a:t>
            </a:r>
          </a:p>
        </p:txBody>
      </p:sp>
      <p:sp>
        <p:nvSpPr>
          <p:cNvPr id="9" name="Текст"/>
          <p:cNvSpPr txBox="1"/>
          <p:nvPr/>
        </p:nvSpPr>
        <p:spPr>
          <a:xfrm>
            <a:off x="609600" y="3408045"/>
            <a:ext cx="3866293" cy="54292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137"/>
              </a:lnSpc>
            </a:pPr>
            <a:r>
              <a:rPr sz="1425" b="0">
                <a:solidFill>
                  <a:srgbClr val="4A4A4C"/>
                </a:solidFill>
                <a:latin typeface="NunitoSans"/>
              </a:rPr>
              <a:t>Привлечение капитала через размещение акций компании</a:t>
            </a:r>
          </a:p>
        </p:txBody>
      </p:sp>
      <p:sp>
        <p:nvSpPr>
          <p:cNvPr id="10" name="Текст"/>
          <p:cNvSpPr txBox="1"/>
          <p:nvPr/>
        </p:nvSpPr>
        <p:spPr>
          <a:xfrm>
            <a:off x="6438900" y="3069908"/>
            <a:ext cx="5143500" cy="261938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979"/>
              </a:lnSpc>
            </a:pPr>
            <a:r>
              <a:rPr sz="1650" b="0">
                <a:solidFill>
                  <a:srgbClr val="1A171B"/>
                </a:solidFill>
                <a:latin typeface="Unbounded"/>
              </a:rPr>
              <a:t>Для кого</a:t>
            </a:r>
          </a:p>
        </p:txBody>
      </p:sp>
      <p:sp>
        <p:nvSpPr>
          <p:cNvPr id="11" name="Текст"/>
          <p:cNvSpPr txBox="1"/>
          <p:nvPr/>
        </p:nvSpPr>
        <p:spPr>
          <a:xfrm>
            <a:off x="6438900" y="3408045"/>
            <a:ext cx="5164741" cy="54292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137"/>
              </a:lnSpc>
            </a:pPr>
            <a:r>
              <a:rPr sz="1425" b="0">
                <a:solidFill>
                  <a:srgbClr val="4A4A4C"/>
                </a:solidFill>
                <a:latin typeface="NunitoSans"/>
              </a:rPr>
              <a:t>Растущие компании с подтвержденной бизнес-моделью и потенциалом масштабирования</a:t>
            </a:r>
          </a:p>
        </p:txBody>
      </p:sp>
      <p:sp>
        <p:nvSpPr>
          <p:cNvPr id="12" name="Линия"/>
          <p:cNvSpPr/>
          <p:nvPr/>
        </p:nvSpPr>
        <p:spPr>
          <a:xfrm>
            <a:off x="609600" y="4236720"/>
            <a:ext cx="5143500" cy="9525"/>
          </a:xfrm>
          <a:prstGeom prst="rect">
            <a:avLst/>
          </a:prstGeom>
          <a:solidFill>
            <a:srgbClr val="D9DADB"/>
          </a:solidFill>
          <a:ln>
            <a:noFill/>
          </a:ln>
          <a:effectLst/>
        </p:spPr>
        <p:txBody>
          <a:bodyPr rtlCol="0" anchor="ctr"/>
          <a:lstStyle/>
          <a:p/>
        </p:txBody>
      </p:sp>
      <p:sp>
        <p:nvSpPr>
          <p:cNvPr id="13" name="Текст"/>
          <p:cNvSpPr txBox="1"/>
          <p:nvPr/>
        </p:nvSpPr>
        <p:spPr>
          <a:xfrm>
            <a:off x="609600" y="4531995"/>
            <a:ext cx="5143500" cy="261938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979"/>
              </a:lnSpc>
            </a:pPr>
            <a:r>
              <a:rPr sz="1650" b="0">
                <a:solidFill>
                  <a:srgbClr val="1A171B"/>
                </a:solidFill>
                <a:latin typeface="Unbounded"/>
              </a:rPr>
              <a:t>Механика</a:t>
            </a:r>
          </a:p>
        </p:txBody>
      </p:sp>
      <p:sp>
        <p:nvSpPr>
          <p:cNvPr id="14" name="Текст"/>
          <p:cNvSpPr txBox="1"/>
          <p:nvPr/>
        </p:nvSpPr>
        <p:spPr>
          <a:xfrm>
            <a:off x="609600" y="4870132"/>
            <a:ext cx="4040600" cy="54292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137"/>
              </a:lnSpc>
            </a:pPr>
            <a:r>
              <a:rPr sz="1425" b="0">
                <a:solidFill>
                  <a:srgbClr val="4A4A4C"/>
                </a:solidFill>
                <a:latin typeface="NunitoSans"/>
              </a:rPr>
              <a:t>Инвесторы приобретают акции и становятся совладельцами бизнеса</a:t>
            </a:r>
          </a:p>
        </p:txBody>
      </p:sp>
      <p:sp>
        <p:nvSpPr>
          <p:cNvPr id="15" name="Линия"/>
          <p:cNvSpPr/>
          <p:nvPr/>
        </p:nvSpPr>
        <p:spPr>
          <a:xfrm>
            <a:off x="6438900" y="4236720"/>
            <a:ext cx="5143500" cy="9525"/>
          </a:xfrm>
          <a:prstGeom prst="rect">
            <a:avLst/>
          </a:prstGeom>
          <a:solidFill>
            <a:srgbClr val="D9DADB"/>
          </a:solidFill>
          <a:ln>
            <a:noFill/>
          </a:ln>
          <a:effectLst/>
        </p:spPr>
        <p:txBody>
          <a:bodyPr rtlCol="0" anchor="ctr"/>
          <a:lstStyle/>
          <a:p/>
        </p:txBody>
      </p:sp>
      <p:sp>
        <p:nvSpPr>
          <p:cNvPr id="16" name="Текст"/>
          <p:cNvSpPr txBox="1"/>
          <p:nvPr/>
        </p:nvSpPr>
        <p:spPr>
          <a:xfrm>
            <a:off x="6438900" y="4531995"/>
            <a:ext cx="5143500" cy="261938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979"/>
              </a:lnSpc>
            </a:pPr>
            <a:r>
              <a:rPr sz="1650" b="0">
                <a:solidFill>
                  <a:srgbClr val="1A171B"/>
                </a:solidFill>
                <a:latin typeface="Unbounded"/>
              </a:rPr>
              <a:t>Условия</a:t>
            </a:r>
          </a:p>
        </p:txBody>
      </p:sp>
      <p:sp>
        <p:nvSpPr>
          <p:cNvPr id="17" name="Текст"/>
          <p:cNvSpPr txBox="1"/>
          <p:nvPr/>
        </p:nvSpPr>
        <p:spPr>
          <a:xfrm>
            <a:off x="6438900" y="4870132"/>
            <a:ext cx="5489448" cy="54292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137"/>
              </a:lnSpc>
            </a:pPr>
            <a:r>
              <a:rPr sz="1425" b="0">
                <a:solidFill>
                  <a:srgbClr val="4A4A4C"/>
                </a:solidFill>
                <a:latin typeface="NunitoSans"/>
              </a:rPr>
              <a:t>Объем раунда, оценка компании и доля инвесторов определяются параметрами конкретного размещения</a:t>
            </a:r>
          </a:p>
        </p:txBody>
      </p:sp>
      <p:sp>
        <p:nvSpPr>
          <p:cNvPr id="18" name="Линия"/>
          <p:cNvSpPr/>
          <p:nvPr/>
        </p:nvSpPr>
        <p:spPr>
          <a:xfrm>
            <a:off x="609600" y="6291262"/>
            <a:ext cx="10972800" cy="9525"/>
          </a:xfrm>
          <a:prstGeom prst="rect">
            <a:avLst/>
          </a:prstGeom>
          <a:solidFill>
            <a:srgbClr val="D9DADB"/>
          </a:solidFill>
          <a:ln>
            <a:noFill/>
          </a:ln>
          <a:effectLst/>
        </p:spPr>
        <p:txBody>
          <a:bodyPr rtlCol="0" anchor="ctr"/>
          <a:lstStyle/>
          <a:p/>
        </p:txBody>
      </p:sp>
      <p:sp>
        <p:nvSpPr>
          <p:cNvPr id="19" name="Текст"/>
          <p:cNvSpPr txBox="1"/>
          <p:nvPr/>
        </p:nvSpPr>
        <p:spPr>
          <a:xfrm>
            <a:off x="609600" y="6415088"/>
            <a:ext cx="172083" cy="195262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350"/>
              </a:lnSpc>
            </a:pPr>
            <a:r>
              <a:rPr sz="1125" b="1">
                <a:solidFill>
                  <a:srgbClr val="1A171B"/>
                </a:solidFill>
                <a:latin typeface="NunitoSans"/>
              </a:rPr>
              <a:t>3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Линия"/>
          <p:cNvSpPr/>
          <p:nvPr/>
        </p:nvSpPr>
        <p:spPr>
          <a:xfrm>
            <a:off x="609600" y="800100"/>
            <a:ext cx="10972800" cy="9525"/>
          </a:xfrm>
          <a:prstGeom prst="rect">
            <a:avLst/>
          </a:prstGeom>
          <a:solidFill>
            <a:srgbClr val="1A171B"/>
          </a:solidFill>
          <a:ln>
            <a:noFill/>
          </a:ln>
          <a:effectLst/>
        </p:spPr>
        <p:txBody>
          <a:bodyPr rtlCol="0" anchor="ctr"/>
          <a:lstStyle/>
          <a:p/>
        </p:txBody>
      </p:sp>
      <p:pic>
        <p:nvPicPr>
          <p:cNvPr id="3" name="Picture 2" descr="0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419100"/>
            <a:ext cx="759047" cy="247650"/>
          </a:xfrm>
          <a:prstGeom prst="rect">
            <a:avLst/>
          </a:prstGeom>
        </p:spPr>
      </p:pic>
      <p:sp>
        <p:nvSpPr>
          <p:cNvPr id="4" name="Текст"/>
          <p:cNvSpPr txBox="1"/>
          <p:nvPr/>
        </p:nvSpPr>
        <p:spPr>
          <a:xfrm>
            <a:off x="609600" y="1126046"/>
            <a:ext cx="1164580" cy="441579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3476"/>
              </a:lnSpc>
            </a:pPr>
            <a:r>
              <a:rPr sz="2850" b="0">
                <a:solidFill>
                  <a:srgbClr val="1A171B"/>
                </a:solidFill>
                <a:latin typeface="Unbounded"/>
              </a:rPr>
              <a:t>Кейс</a:t>
            </a:r>
          </a:p>
        </p:txBody>
      </p:sp>
      <p:pic>
        <p:nvPicPr>
          <p:cNvPr id="5" name="Picture 4" descr="05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52339" y="1095375"/>
            <a:ext cx="2330768" cy="502920"/>
          </a:xfrm>
          <a:prstGeom prst="rect">
            <a:avLst/>
          </a:prstGeom>
        </p:spPr>
      </p:pic>
      <p:sp>
        <p:nvSpPr>
          <p:cNvPr id="6" name="Текст"/>
          <p:cNvSpPr txBox="1"/>
          <p:nvPr/>
        </p:nvSpPr>
        <p:spPr>
          <a:xfrm>
            <a:off x="609600" y="1712595"/>
            <a:ext cx="7239000" cy="300038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2362"/>
              </a:lnSpc>
            </a:pPr>
            <a:r>
              <a:rPr sz="1575" b="0">
                <a:solidFill>
                  <a:srgbClr val="4A4A4C"/>
                </a:solidFill>
                <a:latin typeface="NunitoSans"/>
              </a:rPr>
              <a:t>Лидер российского рынка аренды пауэрбанков</a:t>
            </a:r>
          </a:p>
        </p:txBody>
      </p:sp>
      <p:sp>
        <p:nvSpPr>
          <p:cNvPr id="7" name="Линия"/>
          <p:cNvSpPr/>
          <p:nvPr/>
        </p:nvSpPr>
        <p:spPr>
          <a:xfrm>
            <a:off x="609600" y="2126932"/>
            <a:ext cx="10972800" cy="9525"/>
          </a:xfrm>
          <a:prstGeom prst="rect">
            <a:avLst/>
          </a:prstGeom>
          <a:solidFill>
            <a:srgbClr val="1A171B"/>
          </a:solidFill>
          <a:ln>
            <a:noFill/>
          </a:ln>
          <a:effectLst/>
        </p:spPr>
        <p:txBody>
          <a:bodyPr rtlCol="0" anchor="ctr"/>
          <a:lstStyle/>
          <a:p/>
        </p:txBody>
      </p:sp>
      <p:sp>
        <p:nvSpPr>
          <p:cNvPr id="8" name="Текст"/>
          <p:cNvSpPr txBox="1"/>
          <p:nvPr/>
        </p:nvSpPr>
        <p:spPr>
          <a:xfrm>
            <a:off x="609600" y="2384108"/>
            <a:ext cx="3441668" cy="356235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2804"/>
              </a:lnSpc>
            </a:pPr>
            <a:r>
              <a:rPr sz="2550" b="1">
                <a:solidFill>
                  <a:srgbClr val="EB3300"/>
                </a:solidFill>
                <a:latin typeface="Unbounded"/>
              </a:rPr>
              <a:t>750 млн руб.</a:t>
            </a:r>
          </a:p>
        </p:txBody>
      </p:sp>
      <p:sp>
        <p:nvSpPr>
          <p:cNvPr id="9" name="Текст"/>
          <p:cNvSpPr txBox="1"/>
          <p:nvPr/>
        </p:nvSpPr>
        <p:spPr>
          <a:xfrm>
            <a:off x="609600" y="2835592"/>
            <a:ext cx="3441668" cy="226695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785"/>
              </a:lnSpc>
            </a:pPr>
            <a:r>
              <a:rPr sz="1275" b="0">
                <a:solidFill>
                  <a:srgbClr val="9C9D9F"/>
                </a:solidFill>
                <a:latin typeface="NunitoSans"/>
              </a:rPr>
              <a:t>привлечено в капитал</a:t>
            </a:r>
          </a:p>
        </p:txBody>
      </p:sp>
      <p:sp>
        <p:nvSpPr>
          <p:cNvPr id="10" name="Текст"/>
          <p:cNvSpPr txBox="1"/>
          <p:nvPr/>
        </p:nvSpPr>
        <p:spPr>
          <a:xfrm>
            <a:off x="4375118" y="2384108"/>
            <a:ext cx="3441763" cy="356235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2804"/>
              </a:lnSpc>
            </a:pPr>
            <a:r>
              <a:rPr sz="2550" b="1">
                <a:solidFill>
                  <a:srgbClr val="1A171B"/>
                </a:solidFill>
                <a:latin typeface="Unbounded"/>
              </a:rPr>
              <a:t>3 дня</a:t>
            </a:r>
          </a:p>
        </p:txBody>
      </p:sp>
      <p:sp>
        <p:nvSpPr>
          <p:cNvPr id="11" name="Текст"/>
          <p:cNvSpPr txBox="1"/>
          <p:nvPr/>
        </p:nvSpPr>
        <p:spPr>
          <a:xfrm>
            <a:off x="4375118" y="2835592"/>
            <a:ext cx="3441763" cy="226695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785"/>
              </a:lnSpc>
            </a:pPr>
            <a:r>
              <a:rPr sz="1275" b="0">
                <a:solidFill>
                  <a:srgbClr val="9C9D9F"/>
                </a:solidFill>
                <a:latin typeface="NunitoSans"/>
              </a:rPr>
              <a:t>заняло закрытие книги заявок</a:t>
            </a:r>
          </a:p>
        </p:txBody>
      </p:sp>
      <p:sp>
        <p:nvSpPr>
          <p:cNvPr id="12" name="Текст"/>
          <p:cNvSpPr txBox="1"/>
          <p:nvPr/>
        </p:nvSpPr>
        <p:spPr>
          <a:xfrm>
            <a:off x="8140636" y="2384108"/>
            <a:ext cx="3441763" cy="356235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2804"/>
              </a:lnSpc>
            </a:pPr>
            <a:r>
              <a:rPr sz="2550" b="1">
                <a:solidFill>
                  <a:srgbClr val="1A171B"/>
                </a:solidFill>
                <a:latin typeface="Unbounded"/>
              </a:rPr>
              <a:t>4,5 млрд руб.</a:t>
            </a:r>
          </a:p>
        </p:txBody>
      </p:sp>
      <p:sp>
        <p:nvSpPr>
          <p:cNvPr id="13" name="Текст"/>
          <p:cNvSpPr txBox="1"/>
          <p:nvPr/>
        </p:nvSpPr>
        <p:spPr>
          <a:xfrm>
            <a:off x="8140636" y="2835592"/>
            <a:ext cx="3441763" cy="226695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785"/>
              </a:lnSpc>
            </a:pPr>
            <a:r>
              <a:rPr sz="1275" b="0">
                <a:solidFill>
                  <a:srgbClr val="9C9D9F"/>
                </a:solidFill>
                <a:latin typeface="NunitoSans"/>
              </a:rPr>
              <a:t>оценка компании в рамках раунда</a:t>
            </a:r>
          </a:p>
        </p:txBody>
      </p:sp>
      <p:sp>
        <p:nvSpPr>
          <p:cNvPr id="14" name="Линия"/>
          <p:cNvSpPr/>
          <p:nvPr/>
        </p:nvSpPr>
        <p:spPr>
          <a:xfrm>
            <a:off x="609600" y="3252692"/>
            <a:ext cx="38100" cy="497110"/>
          </a:xfrm>
          <a:prstGeom prst="rect">
            <a:avLst/>
          </a:prstGeom>
          <a:solidFill>
            <a:srgbClr val="1A171B"/>
          </a:solidFill>
          <a:ln>
            <a:noFill/>
          </a:ln>
          <a:effectLst/>
        </p:spPr>
        <p:txBody>
          <a:bodyPr rtlCol="0" anchor="ctr"/>
          <a:lstStyle/>
          <a:p/>
        </p:txBody>
      </p:sp>
      <p:sp>
        <p:nvSpPr>
          <p:cNvPr id="15" name="Текст"/>
          <p:cNvSpPr txBox="1"/>
          <p:nvPr/>
        </p:nvSpPr>
        <p:spPr>
          <a:xfrm>
            <a:off x="800100" y="3252692"/>
            <a:ext cx="9603486" cy="49711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57"/>
              </a:lnSpc>
            </a:pPr>
            <a:r>
              <a:rPr sz="1350" b="0">
                <a:solidFill>
                  <a:srgbClr val="1A171B"/>
                </a:solidFill>
                <a:latin typeface="NunitoSans"/>
              </a:rPr>
              <a:t>Было установлено два рекорда на рынке pre-IPO — по объему и скорости привлечения инвестиций.</a:t>
            </a:r>
          </a:p>
          <a:p>
            <a:pPr algn="l">
              <a:lnSpc>
                <a:spcPts val="1957"/>
              </a:lnSpc>
            </a:pPr>
            <a:r>
              <a:rPr sz="1350" b="0">
                <a:solidFill>
                  <a:srgbClr val="1A171B"/>
                </a:solidFill>
                <a:latin typeface="NunitoSans"/>
              </a:rPr>
              <a:t> Агентом по размещению выступил Альфа-Банк.</a:t>
            </a:r>
          </a:p>
        </p:txBody>
      </p:sp>
      <p:sp>
        <p:nvSpPr>
          <p:cNvPr id="16" name="Линия"/>
          <p:cNvSpPr/>
          <p:nvPr/>
        </p:nvSpPr>
        <p:spPr>
          <a:xfrm>
            <a:off x="609600" y="3940302"/>
            <a:ext cx="5124450" cy="28575"/>
          </a:xfrm>
          <a:prstGeom prst="rect">
            <a:avLst/>
          </a:prstGeom>
          <a:solidFill>
            <a:srgbClr val="D9DADB"/>
          </a:solidFill>
          <a:ln>
            <a:noFill/>
          </a:ln>
          <a:effectLst/>
        </p:spPr>
        <p:txBody>
          <a:bodyPr rtlCol="0" anchor="ctr"/>
          <a:lstStyle/>
          <a:p/>
        </p:txBody>
      </p:sp>
      <p:sp>
        <p:nvSpPr>
          <p:cNvPr id="17" name="Текст"/>
          <p:cNvSpPr txBox="1"/>
          <p:nvPr/>
        </p:nvSpPr>
        <p:spPr>
          <a:xfrm>
            <a:off x="609600" y="4121277"/>
            <a:ext cx="5124450" cy="261938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979"/>
              </a:lnSpc>
            </a:pPr>
            <a:r>
              <a:rPr sz="1650" b="0">
                <a:solidFill>
                  <a:srgbClr val="9C9D9F"/>
                </a:solidFill>
                <a:latin typeface="Unbounded"/>
              </a:rPr>
              <a:t>Было</a:t>
            </a:r>
          </a:p>
        </p:txBody>
      </p:sp>
      <p:sp>
        <p:nvSpPr>
          <p:cNvPr id="18" name="Текст"/>
          <p:cNvSpPr txBox="1"/>
          <p:nvPr/>
        </p:nvSpPr>
        <p:spPr>
          <a:xfrm>
            <a:off x="609600" y="4545140"/>
            <a:ext cx="4848130" cy="43710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721"/>
              </a:lnSpc>
            </a:pPr>
            <a:r>
              <a:rPr sz="1275" b="0">
                <a:solidFill>
                  <a:srgbClr val="1A171B"/>
                </a:solidFill>
                <a:latin typeface="NunitoSans"/>
              </a:rPr>
              <a:t>В 2018 г. зарегистрировали компанию ООО «ЗАРЯД!» Стали резидентами Фонда Сколково</a:t>
            </a:r>
          </a:p>
        </p:txBody>
      </p:sp>
      <p:sp>
        <p:nvSpPr>
          <p:cNvPr id="19" name="Линия"/>
          <p:cNvSpPr/>
          <p:nvPr/>
        </p:nvSpPr>
        <p:spPr>
          <a:xfrm>
            <a:off x="6457950" y="3940302"/>
            <a:ext cx="5124450" cy="28575"/>
          </a:xfrm>
          <a:prstGeom prst="rect">
            <a:avLst/>
          </a:prstGeom>
          <a:solidFill>
            <a:srgbClr val="EB3300"/>
          </a:solidFill>
          <a:ln>
            <a:noFill/>
          </a:ln>
          <a:effectLst/>
        </p:spPr>
        <p:txBody>
          <a:bodyPr rtlCol="0" anchor="ctr"/>
          <a:lstStyle/>
          <a:p/>
        </p:txBody>
      </p:sp>
      <p:sp>
        <p:nvSpPr>
          <p:cNvPr id="20" name="Текст"/>
          <p:cNvSpPr txBox="1"/>
          <p:nvPr/>
        </p:nvSpPr>
        <p:spPr>
          <a:xfrm>
            <a:off x="6457950" y="4121277"/>
            <a:ext cx="5124450" cy="261938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979"/>
              </a:lnSpc>
            </a:pPr>
            <a:r>
              <a:rPr sz="1650" b="0">
                <a:solidFill>
                  <a:srgbClr val="1A171B"/>
                </a:solidFill>
                <a:latin typeface="Unbounded"/>
              </a:rPr>
              <a:t>Стало</a:t>
            </a:r>
          </a:p>
        </p:txBody>
      </p:sp>
      <p:sp>
        <p:nvSpPr>
          <p:cNvPr id="21" name="Текст"/>
          <p:cNvSpPr txBox="1"/>
          <p:nvPr/>
        </p:nvSpPr>
        <p:spPr>
          <a:xfrm>
            <a:off x="6457950" y="4545140"/>
            <a:ext cx="5124450" cy="218599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721"/>
              </a:lnSpc>
            </a:pPr>
            <a:r>
              <a:rPr sz="1275" b="0">
                <a:solidFill>
                  <a:srgbClr val="1A171B"/>
                </a:solidFill>
                <a:latin typeface="NunitoSans"/>
              </a:rPr>
              <a:t>Реорганизовались в АО</a:t>
            </a:r>
          </a:p>
        </p:txBody>
      </p:sp>
      <p:sp>
        <p:nvSpPr>
          <p:cNvPr id="22" name="Текст"/>
          <p:cNvSpPr txBox="1"/>
          <p:nvPr/>
        </p:nvSpPr>
        <p:spPr>
          <a:xfrm>
            <a:off x="6457950" y="4858988"/>
            <a:ext cx="4119467" cy="43710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721"/>
              </a:lnSpc>
            </a:pPr>
            <a:r>
              <a:rPr sz="1275" b="0">
                <a:solidFill>
                  <a:srgbClr val="1A171B"/>
                </a:solidFill>
                <a:latin typeface="NunitoSans"/>
              </a:rPr>
              <a:t>Получили кредитный рейтинг на уровне ruBBB- со стабильным прогнозом</a:t>
            </a:r>
          </a:p>
        </p:txBody>
      </p:sp>
      <p:sp>
        <p:nvSpPr>
          <p:cNvPr id="23" name="Текст"/>
          <p:cNvSpPr txBox="1"/>
          <p:nvPr/>
        </p:nvSpPr>
        <p:spPr>
          <a:xfrm>
            <a:off x="6457950" y="5391340"/>
            <a:ext cx="5124450" cy="218599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721"/>
              </a:lnSpc>
            </a:pPr>
            <a:r>
              <a:rPr sz="1275" b="0">
                <a:solidFill>
                  <a:srgbClr val="1A171B"/>
                </a:solidFill>
                <a:latin typeface="NunitoSans"/>
              </a:rPr>
              <a:t>Запустились в Беларуси</a:t>
            </a:r>
          </a:p>
        </p:txBody>
      </p:sp>
      <p:sp>
        <p:nvSpPr>
          <p:cNvPr id="24" name="Текст"/>
          <p:cNvSpPr txBox="1"/>
          <p:nvPr/>
        </p:nvSpPr>
        <p:spPr>
          <a:xfrm>
            <a:off x="6457950" y="5705094"/>
            <a:ext cx="5124450" cy="218599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721"/>
              </a:lnSpc>
            </a:pPr>
            <a:r>
              <a:rPr sz="1275" b="0">
                <a:solidFill>
                  <a:srgbClr val="1A171B"/>
                </a:solidFill>
                <a:latin typeface="NunitoSans"/>
              </a:rPr>
              <a:t>Расширили охват подписки</a:t>
            </a:r>
          </a:p>
        </p:txBody>
      </p:sp>
      <p:sp>
        <p:nvSpPr>
          <p:cNvPr id="25" name="Линия"/>
          <p:cNvSpPr/>
          <p:nvPr/>
        </p:nvSpPr>
        <p:spPr>
          <a:xfrm>
            <a:off x="609600" y="6291262"/>
            <a:ext cx="10972800" cy="9525"/>
          </a:xfrm>
          <a:prstGeom prst="rect">
            <a:avLst/>
          </a:prstGeom>
          <a:solidFill>
            <a:srgbClr val="D9DADB"/>
          </a:solidFill>
          <a:ln>
            <a:noFill/>
          </a:ln>
          <a:effectLst/>
        </p:spPr>
        <p:txBody>
          <a:bodyPr rtlCol="0" anchor="ctr"/>
          <a:lstStyle/>
          <a:p/>
        </p:txBody>
      </p:sp>
      <p:sp>
        <p:nvSpPr>
          <p:cNvPr id="26" name="Текст"/>
          <p:cNvSpPr txBox="1"/>
          <p:nvPr/>
        </p:nvSpPr>
        <p:spPr>
          <a:xfrm>
            <a:off x="609600" y="6415088"/>
            <a:ext cx="172083" cy="195262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350"/>
              </a:lnSpc>
            </a:pPr>
            <a:r>
              <a:rPr sz="1125" b="1">
                <a:solidFill>
                  <a:srgbClr val="1A171B"/>
                </a:solidFill>
                <a:latin typeface="NunitoSans"/>
              </a:rPr>
              <a:t>4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Линия"/>
          <p:cNvSpPr/>
          <p:nvPr/>
        </p:nvSpPr>
        <p:spPr>
          <a:xfrm>
            <a:off x="609600" y="800100"/>
            <a:ext cx="10972800" cy="9525"/>
          </a:xfrm>
          <a:prstGeom prst="rect">
            <a:avLst/>
          </a:prstGeom>
          <a:solidFill>
            <a:srgbClr val="1A171B"/>
          </a:solidFill>
          <a:ln>
            <a:noFill/>
          </a:ln>
          <a:effectLst/>
        </p:spPr>
        <p:txBody>
          <a:bodyPr rtlCol="0" anchor="ctr"/>
          <a:lstStyle/>
          <a:p/>
        </p:txBody>
      </p:sp>
      <p:pic>
        <p:nvPicPr>
          <p:cNvPr id="3" name="Picture 2" descr="0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419100"/>
            <a:ext cx="759047" cy="247650"/>
          </a:xfrm>
          <a:prstGeom prst="rect">
            <a:avLst/>
          </a:prstGeom>
        </p:spPr>
      </p:pic>
      <p:sp>
        <p:nvSpPr>
          <p:cNvPr id="4" name="Текст"/>
          <p:cNvSpPr txBox="1"/>
          <p:nvPr/>
        </p:nvSpPr>
        <p:spPr>
          <a:xfrm>
            <a:off x="609600" y="1095375"/>
            <a:ext cx="947961" cy="49530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3900" b="1">
                <a:solidFill>
                  <a:srgbClr val="EB3300"/>
                </a:solidFill>
                <a:latin typeface="Unbounded"/>
              </a:rPr>
              <a:t>02</a:t>
            </a:r>
          </a:p>
        </p:txBody>
      </p:sp>
      <p:sp>
        <p:nvSpPr>
          <p:cNvPr id="5" name="Текст"/>
          <p:cNvSpPr txBox="1"/>
          <p:nvPr/>
        </p:nvSpPr>
        <p:spPr>
          <a:xfrm>
            <a:off x="1728978" y="1095375"/>
            <a:ext cx="8060912" cy="441579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3476"/>
              </a:lnSpc>
            </a:pPr>
            <a:r>
              <a:rPr sz="2850" b="0">
                <a:solidFill>
                  <a:srgbClr val="1A171B"/>
                </a:solidFill>
                <a:latin typeface="Unbounded"/>
              </a:rPr>
              <a:t>Долговое финансирование</a:t>
            </a:r>
          </a:p>
        </p:txBody>
      </p:sp>
      <p:sp>
        <p:nvSpPr>
          <p:cNvPr id="6" name="Текст"/>
          <p:cNvSpPr txBox="1"/>
          <p:nvPr/>
        </p:nvSpPr>
        <p:spPr>
          <a:xfrm>
            <a:off x="1728978" y="1613154"/>
            <a:ext cx="7431405" cy="6000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362"/>
              </a:lnSpc>
            </a:pPr>
            <a:r>
              <a:rPr sz="1575" b="0">
                <a:solidFill>
                  <a:srgbClr val="4A4A4C"/>
                </a:solidFill>
                <a:latin typeface="NunitoSans"/>
              </a:rPr>
              <a:t>Для реализации конкретных проектов, расширения производства и привлечения средств без передачи доли в компании</a:t>
            </a:r>
          </a:p>
        </p:txBody>
      </p:sp>
      <p:sp>
        <p:nvSpPr>
          <p:cNvPr id="7" name="Текст"/>
          <p:cNvSpPr txBox="1"/>
          <p:nvPr/>
        </p:nvSpPr>
        <p:spPr>
          <a:xfrm>
            <a:off x="1728978" y="2346579"/>
            <a:ext cx="8622990" cy="304324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2283"/>
              </a:lnSpc>
            </a:pPr>
            <a:r>
              <a:rPr sz="1575" b="0">
                <a:solidFill>
                  <a:srgbClr val="1A171B"/>
                </a:solidFill>
                <a:latin typeface="NunitoSans"/>
              </a:rPr>
              <a:t>Инвестиционные займы </a:t>
            </a:r>
            <a:r>
              <a:rPr sz="1575" b="1">
                <a:solidFill>
                  <a:srgbClr val="EB3300"/>
                </a:solidFill>
                <a:latin typeface="Unbounded"/>
              </a:rPr>
              <a:t>от 50 млн руб.</a:t>
            </a:r>
            <a:r>
              <a:rPr sz="1575" b="0">
                <a:solidFill>
                  <a:srgbClr val="1A171B"/>
                </a:solidFill>
                <a:latin typeface="NunitoSans"/>
              </a:rPr>
              <a:t> с индивидуальной механикой выплат</a:t>
            </a:r>
          </a:p>
        </p:txBody>
      </p:sp>
      <p:sp>
        <p:nvSpPr>
          <p:cNvPr id="8" name="Текст"/>
          <p:cNvSpPr txBox="1"/>
          <p:nvPr/>
        </p:nvSpPr>
        <p:spPr>
          <a:xfrm>
            <a:off x="609600" y="3069908"/>
            <a:ext cx="5143500" cy="261938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979"/>
              </a:lnSpc>
            </a:pPr>
            <a:r>
              <a:rPr sz="1650" b="0">
                <a:solidFill>
                  <a:srgbClr val="1A171B"/>
                </a:solidFill>
                <a:latin typeface="Unbounded"/>
              </a:rPr>
              <a:t>Формат</a:t>
            </a:r>
          </a:p>
        </p:txBody>
      </p:sp>
      <p:sp>
        <p:nvSpPr>
          <p:cNvPr id="9" name="Текст"/>
          <p:cNvSpPr txBox="1"/>
          <p:nvPr/>
        </p:nvSpPr>
        <p:spPr>
          <a:xfrm>
            <a:off x="609600" y="3408045"/>
            <a:ext cx="5200166" cy="271462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2137"/>
              </a:lnSpc>
            </a:pPr>
            <a:r>
              <a:rPr sz="1425" b="0">
                <a:solidFill>
                  <a:srgbClr val="4A4A4C"/>
                </a:solidFill>
                <a:latin typeface="NunitoSans"/>
              </a:rPr>
              <a:t>Привлечение средств через инвестиционный заем</a:t>
            </a:r>
          </a:p>
        </p:txBody>
      </p:sp>
      <p:sp>
        <p:nvSpPr>
          <p:cNvPr id="10" name="Текст"/>
          <p:cNvSpPr txBox="1"/>
          <p:nvPr/>
        </p:nvSpPr>
        <p:spPr>
          <a:xfrm>
            <a:off x="6438900" y="3069908"/>
            <a:ext cx="5143500" cy="261938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979"/>
              </a:lnSpc>
            </a:pPr>
            <a:r>
              <a:rPr sz="1650" b="0">
                <a:solidFill>
                  <a:srgbClr val="1A171B"/>
                </a:solidFill>
                <a:latin typeface="Unbounded"/>
              </a:rPr>
              <a:t>Для кого</a:t>
            </a:r>
          </a:p>
        </p:txBody>
      </p:sp>
      <p:sp>
        <p:nvSpPr>
          <p:cNvPr id="11" name="Текст"/>
          <p:cNvSpPr txBox="1"/>
          <p:nvPr/>
        </p:nvSpPr>
        <p:spPr>
          <a:xfrm>
            <a:off x="6438900" y="3408045"/>
            <a:ext cx="4962811" cy="54292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137"/>
              </a:lnSpc>
            </a:pPr>
            <a:r>
              <a:rPr sz="1425" b="0">
                <a:solidFill>
                  <a:srgbClr val="4A4A4C"/>
                </a:solidFill>
                <a:latin typeface="NunitoSans"/>
              </a:rPr>
              <a:t>Компании и проекты реального сектора с работающей бизнес‑моделью</a:t>
            </a:r>
          </a:p>
        </p:txBody>
      </p:sp>
      <p:sp>
        <p:nvSpPr>
          <p:cNvPr id="12" name="Линия"/>
          <p:cNvSpPr/>
          <p:nvPr/>
        </p:nvSpPr>
        <p:spPr>
          <a:xfrm>
            <a:off x="609600" y="4236720"/>
            <a:ext cx="5143500" cy="9525"/>
          </a:xfrm>
          <a:prstGeom prst="rect">
            <a:avLst/>
          </a:prstGeom>
          <a:solidFill>
            <a:srgbClr val="D9DADB"/>
          </a:solidFill>
          <a:ln>
            <a:noFill/>
          </a:ln>
          <a:effectLst/>
        </p:spPr>
        <p:txBody>
          <a:bodyPr rtlCol="0" anchor="ctr"/>
          <a:lstStyle/>
          <a:p/>
        </p:txBody>
      </p:sp>
      <p:sp>
        <p:nvSpPr>
          <p:cNvPr id="13" name="Текст"/>
          <p:cNvSpPr txBox="1"/>
          <p:nvPr/>
        </p:nvSpPr>
        <p:spPr>
          <a:xfrm>
            <a:off x="609600" y="4531995"/>
            <a:ext cx="5143500" cy="261938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979"/>
              </a:lnSpc>
            </a:pPr>
            <a:r>
              <a:rPr sz="1650" b="0">
                <a:solidFill>
                  <a:srgbClr val="1A171B"/>
                </a:solidFill>
                <a:latin typeface="Unbounded"/>
              </a:rPr>
              <a:t>Механика</a:t>
            </a:r>
          </a:p>
        </p:txBody>
      </p:sp>
      <p:sp>
        <p:nvSpPr>
          <p:cNvPr id="14" name="Текст"/>
          <p:cNvSpPr txBox="1"/>
          <p:nvPr/>
        </p:nvSpPr>
        <p:spPr>
          <a:xfrm>
            <a:off x="609600" y="4870132"/>
            <a:ext cx="4809172" cy="54292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137"/>
              </a:lnSpc>
            </a:pPr>
            <a:r>
              <a:rPr sz="1425" b="0">
                <a:solidFill>
                  <a:srgbClr val="4A4A4C"/>
                </a:solidFill>
                <a:latin typeface="NunitoSans"/>
              </a:rPr>
              <a:t>Инвесторы предоставляют финансирование бизнесу через инвестиционную платформу</a:t>
            </a:r>
          </a:p>
        </p:txBody>
      </p:sp>
      <p:sp>
        <p:nvSpPr>
          <p:cNvPr id="15" name="Линия"/>
          <p:cNvSpPr/>
          <p:nvPr/>
        </p:nvSpPr>
        <p:spPr>
          <a:xfrm>
            <a:off x="6438900" y="4236720"/>
            <a:ext cx="5143500" cy="9525"/>
          </a:xfrm>
          <a:prstGeom prst="rect">
            <a:avLst/>
          </a:prstGeom>
          <a:solidFill>
            <a:srgbClr val="D9DADB"/>
          </a:solidFill>
          <a:ln>
            <a:noFill/>
          </a:ln>
          <a:effectLst/>
        </p:spPr>
        <p:txBody>
          <a:bodyPr rtlCol="0" anchor="ctr"/>
          <a:lstStyle/>
          <a:p/>
        </p:txBody>
      </p:sp>
      <p:sp>
        <p:nvSpPr>
          <p:cNvPr id="16" name="Текст"/>
          <p:cNvSpPr txBox="1"/>
          <p:nvPr/>
        </p:nvSpPr>
        <p:spPr>
          <a:xfrm>
            <a:off x="6438900" y="4531995"/>
            <a:ext cx="5143500" cy="261938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979"/>
              </a:lnSpc>
            </a:pPr>
            <a:r>
              <a:rPr sz="1650" b="0">
                <a:solidFill>
                  <a:srgbClr val="1A171B"/>
                </a:solidFill>
                <a:latin typeface="Unbounded"/>
              </a:rPr>
              <a:t>Условия</a:t>
            </a:r>
          </a:p>
        </p:txBody>
      </p:sp>
      <p:sp>
        <p:nvSpPr>
          <p:cNvPr id="17" name="Текст"/>
          <p:cNvSpPr txBox="1"/>
          <p:nvPr/>
        </p:nvSpPr>
        <p:spPr>
          <a:xfrm>
            <a:off x="6438900" y="4870132"/>
            <a:ext cx="4224909" cy="81438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137"/>
              </a:lnSpc>
            </a:pPr>
            <a:r>
              <a:rPr sz="1425" b="0">
                <a:solidFill>
                  <a:srgbClr val="4A4A4C"/>
                </a:solidFill>
                <a:latin typeface="NunitoSans"/>
              </a:rPr>
              <a:t>Сумма, срок и порядок выплат определяются параметрами конкретного инвестиционного предложения</a:t>
            </a:r>
          </a:p>
        </p:txBody>
      </p:sp>
      <p:sp>
        <p:nvSpPr>
          <p:cNvPr id="18" name="Линия"/>
          <p:cNvSpPr/>
          <p:nvPr/>
        </p:nvSpPr>
        <p:spPr>
          <a:xfrm>
            <a:off x="609600" y="6291262"/>
            <a:ext cx="10972800" cy="9525"/>
          </a:xfrm>
          <a:prstGeom prst="rect">
            <a:avLst/>
          </a:prstGeom>
          <a:solidFill>
            <a:srgbClr val="D9DADB"/>
          </a:solidFill>
          <a:ln>
            <a:noFill/>
          </a:ln>
          <a:effectLst/>
        </p:spPr>
        <p:txBody>
          <a:bodyPr rtlCol="0" anchor="ctr"/>
          <a:lstStyle/>
          <a:p/>
        </p:txBody>
      </p:sp>
      <p:sp>
        <p:nvSpPr>
          <p:cNvPr id="19" name="Текст"/>
          <p:cNvSpPr txBox="1"/>
          <p:nvPr/>
        </p:nvSpPr>
        <p:spPr>
          <a:xfrm>
            <a:off x="609600" y="6415088"/>
            <a:ext cx="172083" cy="195262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350"/>
              </a:lnSpc>
            </a:pPr>
            <a:r>
              <a:rPr sz="1125" b="1">
                <a:solidFill>
                  <a:srgbClr val="1A171B"/>
                </a:solidFill>
                <a:latin typeface="NunitoSans"/>
              </a:rPr>
              <a:t>5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Линия"/>
          <p:cNvSpPr/>
          <p:nvPr/>
        </p:nvSpPr>
        <p:spPr>
          <a:xfrm>
            <a:off x="609600" y="800100"/>
            <a:ext cx="10972800" cy="9525"/>
          </a:xfrm>
          <a:prstGeom prst="rect">
            <a:avLst/>
          </a:prstGeom>
          <a:solidFill>
            <a:srgbClr val="1A171B"/>
          </a:solidFill>
          <a:ln>
            <a:noFill/>
          </a:ln>
          <a:effectLst/>
        </p:spPr>
        <p:txBody>
          <a:bodyPr rtlCol="0" anchor="ctr"/>
          <a:lstStyle/>
          <a:p/>
        </p:txBody>
      </p:sp>
      <p:pic>
        <p:nvPicPr>
          <p:cNvPr id="3" name="Picture 2" descr="0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419100"/>
            <a:ext cx="759047" cy="247650"/>
          </a:xfrm>
          <a:prstGeom prst="rect">
            <a:avLst/>
          </a:prstGeom>
        </p:spPr>
      </p:pic>
      <p:sp>
        <p:nvSpPr>
          <p:cNvPr id="4" name="Текст"/>
          <p:cNvSpPr txBox="1"/>
          <p:nvPr/>
        </p:nvSpPr>
        <p:spPr>
          <a:xfrm>
            <a:off x="609600" y="1095375"/>
            <a:ext cx="5286280" cy="441579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3476"/>
              </a:lnSpc>
            </a:pPr>
            <a:r>
              <a:rPr sz="2850" b="0">
                <a:solidFill>
                  <a:srgbClr val="1A171B"/>
                </a:solidFill>
                <a:latin typeface="Unbounded"/>
              </a:rPr>
              <a:t>Инвестиционный займ</a:t>
            </a:r>
          </a:p>
        </p:txBody>
      </p:sp>
      <p:pic>
        <p:nvPicPr>
          <p:cNvPr id="5" name="Picture 4" descr="0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24480" y="1105186"/>
            <a:ext cx="1653445" cy="421958"/>
          </a:xfrm>
          <a:prstGeom prst="rect">
            <a:avLst/>
          </a:prstGeom>
        </p:spPr>
      </p:pic>
      <p:sp>
        <p:nvSpPr>
          <p:cNvPr id="6" name="Текст"/>
          <p:cNvSpPr txBox="1"/>
          <p:nvPr/>
        </p:nvSpPr>
        <p:spPr>
          <a:xfrm>
            <a:off x="609600" y="1651254"/>
            <a:ext cx="7667327" cy="300038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2362"/>
              </a:lnSpc>
            </a:pPr>
            <a:r>
              <a:rPr sz="1575" b="0">
                <a:solidFill>
                  <a:srgbClr val="4A4A4C"/>
                </a:solidFill>
                <a:latin typeface="NunitoSans"/>
              </a:rPr>
              <a:t>Инвестиции в действующий бизнес с заранее заданной экономикой</a:t>
            </a:r>
          </a:p>
        </p:txBody>
      </p:sp>
      <p:sp>
        <p:nvSpPr>
          <p:cNvPr id="7" name="Плашка"/>
          <p:cNvSpPr/>
          <p:nvPr/>
        </p:nvSpPr>
        <p:spPr>
          <a:xfrm>
            <a:off x="609600" y="2065592"/>
            <a:ext cx="359092" cy="359188"/>
          </a:xfrm>
          <a:prstGeom prst="roundRect">
            <a:avLst>
              <a:gd name="adj" fmla="val 7957"/>
            </a:avLst>
          </a:prstGeom>
          <a:solidFill>
            <a:srgbClr val="EB3300"/>
          </a:solidFill>
          <a:ln>
            <a:noFill/>
          </a:ln>
          <a:effectLst/>
        </p:spPr>
        <p:txBody>
          <a:bodyPr rtlCol="0" anchor="ctr"/>
          <a:lstStyle/>
          <a:p/>
        </p:txBody>
      </p:sp>
      <p:sp>
        <p:nvSpPr>
          <p:cNvPr id="8" name="Плашка"/>
          <p:cNvSpPr/>
          <p:nvPr/>
        </p:nvSpPr>
        <p:spPr>
          <a:xfrm>
            <a:off x="1044892" y="2065592"/>
            <a:ext cx="359188" cy="359188"/>
          </a:xfrm>
          <a:prstGeom prst="roundRect">
            <a:avLst>
              <a:gd name="adj" fmla="val 7955"/>
            </a:avLst>
          </a:prstGeom>
          <a:solidFill>
            <a:srgbClr val="EB3300"/>
          </a:solidFill>
          <a:ln>
            <a:noFill/>
          </a:ln>
          <a:effectLst/>
        </p:spPr>
        <p:txBody>
          <a:bodyPr rtlCol="0" anchor="ctr"/>
          <a:lstStyle/>
          <a:p/>
        </p:txBody>
      </p:sp>
      <p:sp>
        <p:nvSpPr>
          <p:cNvPr id="9" name="Плашка"/>
          <p:cNvSpPr/>
          <p:nvPr/>
        </p:nvSpPr>
        <p:spPr>
          <a:xfrm>
            <a:off x="1480280" y="2065592"/>
            <a:ext cx="359092" cy="359188"/>
          </a:xfrm>
          <a:prstGeom prst="roundRect">
            <a:avLst>
              <a:gd name="adj" fmla="val 7957"/>
            </a:avLst>
          </a:prstGeom>
          <a:solidFill>
            <a:srgbClr val="EB3300"/>
          </a:solidFill>
          <a:ln>
            <a:noFill/>
          </a:ln>
          <a:effectLst/>
        </p:spPr>
        <p:txBody>
          <a:bodyPr rtlCol="0" anchor="ctr"/>
          <a:lstStyle/>
          <a:p/>
        </p:txBody>
      </p:sp>
      <p:sp>
        <p:nvSpPr>
          <p:cNvPr id="10" name="Плашка"/>
          <p:cNvSpPr/>
          <p:nvPr/>
        </p:nvSpPr>
        <p:spPr>
          <a:xfrm>
            <a:off x="1915668" y="2065592"/>
            <a:ext cx="359188" cy="359188"/>
          </a:xfrm>
          <a:prstGeom prst="roundRect">
            <a:avLst>
              <a:gd name="adj" fmla="val 7955"/>
            </a:avLst>
          </a:prstGeom>
          <a:solidFill>
            <a:srgbClr val="EB3300"/>
          </a:solidFill>
          <a:ln>
            <a:noFill/>
          </a:ln>
          <a:effectLst/>
        </p:spPr>
        <p:txBody>
          <a:bodyPr rtlCol="0" anchor="ctr"/>
          <a:lstStyle/>
          <a:p/>
        </p:txBody>
      </p:sp>
      <p:sp>
        <p:nvSpPr>
          <p:cNvPr id="11" name="Плашка"/>
          <p:cNvSpPr/>
          <p:nvPr/>
        </p:nvSpPr>
        <p:spPr>
          <a:xfrm>
            <a:off x="2351056" y="2065592"/>
            <a:ext cx="359188" cy="359188"/>
          </a:xfrm>
          <a:prstGeom prst="roundRect">
            <a:avLst>
              <a:gd name="adj" fmla="val 7955"/>
            </a:avLst>
          </a:prstGeom>
          <a:solidFill>
            <a:srgbClr val="EB3300"/>
          </a:solidFill>
          <a:ln>
            <a:noFill/>
          </a:ln>
          <a:effectLst/>
        </p:spPr>
        <p:txBody>
          <a:bodyPr rtlCol="0" anchor="ctr"/>
          <a:lstStyle/>
          <a:p/>
        </p:txBody>
      </p:sp>
      <p:sp>
        <p:nvSpPr>
          <p:cNvPr id="12" name="Плашка"/>
          <p:cNvSpPr/>
          <p:nvPr/>
        </p:nvSpPr>
        <p:spPr>
          <a:xfrm>
            <a:off x="2786444" y="2065592"/>
            <a:ext cx="359092" cy="359188"/>
          </a:xfrm>
          <a:prstGeom prst="roundRect">
            <a:avLst>
              <a:gd name="adj" fmla="val 7957"/>
            </a:avLst>
          </a:prstGeom>
          <a:solidFill>
            <a:srgbClr val="EB3300"/>
          </a:solidFill>
          <a:ln>
            <a:noFill/>
          </a:ln>
          <a:effectLst/>
        </p:spPr>
        <p:txBody>
          <a:bodyPr rtlCol="0" anchor="ctr"/>
          <a:lstStyle/>
          <a:p/>
        </p:txBody>
      </p:sp>
      <p:sp>
        <p:nvSpPr>
          <p:cNvPr id="13" name="Плашка"/>
          <p:cNvSpPr/>
          <p:nvPr/>
        </p:nvSpPr>
        <p:spPr>
          <a:xfrm>
            <a:off x="3221736" y="2065592"/>
            <a:ext cx="359188" cy="359188"/>
          </a:xfrm>
          <a:prstGeom prst="roundRect">
            <a:avLst>
              <a:gd name="adj" fmla="val 7955"/>
            </a:avLst>
          </a:prstGeom>
          <a:solidFill>
            <a:srgbClr val="EB3300"/>
          </a:solidFill>
          <a:ln>
            <a:noFill/>
          </a:ln>
          <a:effectLst/>
        </p:spPr>
        <p:txBody>
          <a:bodyPr rtlCol="0" anchor="ctr"/>
          <a:lstStyle/>
          <a:p/>
        </p:txBody>
      </p:sp>
      <p:sp>
        <p:nvSpPr>
          <p:cNvPr id="14" name="Плашка"/>
          <p:cNvSpPr/>
          <p:nvPr/>
        </p:nvSpPr>
        <p:spPr>
          <a:xfrm>
            <a:off x="3657124" y="2065592"/>
            <a:ext cx="359188" cy="359188"/>
          </a:xfrm>
          <a:prstGeom prst="roundRect">
            <a:avLst>
              <a:gd name="adj" fmla="val 7955"/>
            </a:avLst>
          </a:prstGeom>
          <a:solidFill>
            <a:srgbClr val="EB3300"/>
          </a:solidFill>
          <a:ln>
            <a:noFill/>
          </a:ln>
          <a:effectLst/>
        </p:spPr>
        <p:txBody>
          <a:bodyPr rtlCol="0" anchor="ctr"/>
          <a:lstStyle/>
          <a:p/>
        </p:txBody>
      </p:sp>
      <p:sp>
        <p:nvSpPr>
          <p:cNvPr id="15" name="Плашка"/>
          <p:cNvSpPr/>
          <p:nvPr/>
        </p:nvSpPr>
        <p:spPr>
          <a:xfrm>
            <a:off x="4092512" y="2065592"/>
            <a:ext cx="359092" cy="359188"/>
          </a:xfrm>
          <a:prstGeom prst="roundRect">
            <a:avLst>
              <a:gd name="adj" fmla="val 7957"/>
            </a:avLst>
          </a:prstGeom>
          <a:solidFill>
            <a:srgbClr val="EB3300"/>
          </a:solidFill>
          <a:ln>
            <a:noFill/>
          </a:ln>
          <a:effectLst/>
        </p:spPr>
        <p:txBody>
          <a:bodyPr rtlCol="0" anchor="ctr"/>
          <a:lstStyle/>
          <a:p/>
        </p:txBody>
      </p:sp>
      <p:sp>
        <p:nvSpPr>
          <p:cNvPr id="16" name="Плашка"/>
          <p:cNvSpPr/>
          <p:nvPr/>
        </p:nvSpPr>
        <p:spPr>
          <a:xfrm>
            <a:off x="4527899" y="2065592"/>
            <a:ext cx="359188" cy="359188"/>
          </a:xfrm>
          <a:prstGeom prst="roundRect">
            <a:avLst>
              <a:gd name="adj" fmla="val 7955"/>
            </a:avLst>
          </a:prstGeom>
          <a:solidFill>
            <a:srgbClr val="EB3300"/>
          </a:solidFill>
          <a:ln>
            <a:noFill/>
          </a:ln>
          <a:effectLst/>
        </p:spPr>
        <p:txBody>
          <a:bodyPr rtlCol="0" anchor="ctr"/>
          <a:lstStyle/>
          <a:p/>
        </p:txBody>
      </p:sp>
      <p:sp>
        <p:nvSpPr>
          <p:cNvPr id="17" name="Плашка"/>
          <p:cNvSpPr/>
          <p:nvPr/>
        </p:nvSpPr>
        <p:spPr>
          <a:xfrm>
            <a:off x="4963287" y="2065592"/>
            <a:ext cx="359188" cy="359188"/>
          </a:xfrm>
          <a:prstGeom prst="roundRect">
            <a:avLst>
              <a:gd name="adj" fmla="val 7955"/>
            </a:avLst>
          </a:prstGeom>
          <a:solidFill>
            <a:srgbClr val="EB3300"/>
          </a:solidFill>
          <a:ln>
            <a:noFill/>
          </a:ln>
          <a:effectLst/>
        </p:spPr>
        <p:txBody>
          <a:bodyPr rtlCol="0" anchor="ctr"/>
          <a:lstStyle/>
          <a:p/>
        </p:txBody>
      </p:sp>
      <p:sp>
        <p:nvSpPr>
          <p:cNvPr id="18" name="Плашка"/>
          <p:cNvSpPr/>
          <p:nvPr/>
        </p:nvSpPr>
        <p:spPr>
          <a:xfrm>
            <a:off x="5398675" y="2065592"/>
            <a:ext cx="359092" cy="359188"/>
          </a:xfrm>
          <a:prstGeom prst="roundRect">
            <a:avLst>
              <a:gd name="adj" fmla="val 7957"/>
            </a:avLst>
          </a:prstGeom>
          <a:solidFill>
            <a:srgbClr val="EB3300"/>
          </a:solidFill>
          <a:ln>
            <a:noFill/>
          </a:ln>
          <a:effectLst/>
        </p:spPr>
        <p:txBody>
          <a:bodyPr rtlCol="0" anchor="ctr"/>
          <a:lstStyle/>
          <a:p/>
        </p:txBody>
      </p:sp>
      <p:sp>
        <p:nvSpPr>
          <p:cNvPr id="19" name="Плашка"/>
          <p:cNvSpPr/>
          <p:nvPr/>
        </p:nvSpPr>
        <p:spPr>
          <a:xfrm>
            <a:off x="5833967" y="2065592"/>
            <a:ext cx="359188" cy="359188"/>
          </a:xfrm>
          <a:prstGeom prst="roundRect">
            <a:avLst>
              <a:gd name="adj" fmla="val 7955"/>
            </a:avLst>
          </a:prstGeom>
          <a:solidFill>
            <a:srgbClr val="EB3300"/>
          </a:solidFill>
          <a:ln>
            <a:noFill/>
          </a:ln>
          <a:effectLst/>
        </p:spPr>
        <p:txBody>
          <a:bodyPr rtlCol="0" anchor="ctr"/>
          <a:lstStyle/>
          <a:p/>
        </p:txBody>
      </p:sp>
      <p:sp>
        <p:nvSpPr>
          <p:cNvPr id="20" name="Плашка"/>
          <p:cNvSpPr/>
          <p:nvPr/>
        </p:nvSpPr>
        <p:spPr>
          <a:xfrm>
            <a:off x="6269355" y="2065592"/>
            <a:ext cx="359188" cy="359188"/>
          </a:xfrm>
          <a:prstGeom prst="roundRect">
            <a:avLst>
              <a:gd name="adj" fmla="val 7955"/>
            </a:avLst>
          </a:prstGeom>
          <a:solidFill>
            <a:srgbClr val="EB3300"/>
          </a:solidFill>
          <a:ln>
            <a:noFill/>
          </a:ln>
          <a:effectLst/>
        </p:spPr>
        <p:txBody>
          <a:bodyPr rtlCol="0" anchor="ctr"/>
          <a:lstStyle/>
          <a:p/>
        </p:txBody>
      </p:sp>
      <p:sp>
        <p:nvSpPr>
          <p:cNvPr id="21" name="Плашка"/>
          <p:cNvSpPr/>
          <p:nvPr/>
        </p:nvSpPr>
        <p:spPr>
          <a:xfrm>
            <a:off x="609600" y="2500979"/>
            <a:ext cx="359092" cy="359188"/>
          </a:xfrm>
          <a:prstGeom prst="roundRect">
            <a:avLst>
              <a:gd name="adj" fmla="val 7957"/>
            </a:avLst>
          </a:prstGeom>
          <a:solidFill>
            <a:srgbClr val="EB3300"/>
          </a:solidFill>
          <a:ln>
            <a:noFill/>
          </a:ln>
          <a:effectLst/>
        </p:spPr>
        <p:txBody>
          <a:bodyPr rtlCol="0" anchor="ctr"/>
          <a:lstStyle/>
          <a:p/>
        </p:txBody>
      </p:sp>
      <p:sp>
        <p:nvSpPr>
          <p:cNvPr id="22" name="Плашка"/>
          <p:cNvSpPr/>
          <p:nvPr/>
        </p:nvSpPr>
        <p:spPr>
          <a:xfrm>
            <a:off x="1044892" y="2500979"/>
            <a:ext cx="359188" cy="359188"/>
          </a:xfrm>
          <a:prstGeom prst="roundRect">
            <a:avLst>
              <a:gd name="adj" fmla="val 7955"/>
            </a:avLst>
          </a:prstGeom>
          <a:solidFill>
            <a:srgbClr val="EB3300"/>
          </a:solidFill>
          <a:ln>
            <a:noFill/>
          </a:ln>
          <a:effectLst/>
        </p:spPr>
        <p:txBody>
          <a:bodyPr rtlCol="0" anchor="ctr"/>
          <a:lstStyle/>
          <a:p/>
        </p:txBody>
      </p:sp>
      <p:sp>
        <p:nvSpPr>
          <p:cNvPr id="23" name="Плашка"/>
          <p:cNvSpPr/>
          <p:nvPr/>
        </p:nvSpPr>
        <p:spPr>
          <a:xfrm>
            <a:off x="1480280" y="2500979"/>
            <a:ext cx="359092" cy="359188"/>
          </a:xfrm>
          <a:prstGeom prst="roundRect">
            <a:avLst>
              <a:gd name="adj" fmla="val 7957"/>
            </a:avLst>
          </a:prstGeom>
          <a:solidFill>
            <a:srgbClr val="EB3300"/>
          </a:solidFill>
          <a:ln>
            <a:noFill/>
          </a:ln>
          <a:effectLst/>
        </p:spPr>
        <p:txBody>
          <a:bodyPr rtlCol="0" anchor="ctr"/>
          <a:lstStyle/>
          <a:p/>
        </p:txBody>
      </p:sp>
      <p:sp>
        <p:nvSpPr>
          <p:cNvPr id="24" name="Плашка"/>
          <p:cNvSpPr/>
          <p:nvPr/>
        </p:nvSpPr>
        <p:spPr>
          <a:xfrm>
            <a:off x="1915668" y="2500979"/>
            <a:ext cx="359188" cy="359188"/>
          </a:xfrm>
          <a:prstGeom prst="roundRect">
            <a:avLst>
              <a:gd name="adj" fmla="val 7955"/>
            </a:avLst>
          </a:prstGeom>
          <a:solidFill>
            <a:srgbClr val="EB3300"/>
          </a:solidFill>
          <a:ln>
            <a:noFill/>
          </a:ln>
          <a:effectLst/>
        </p:spPr>
        <p:txBody>
          <a:bodyPr rtlCol="0" anchor="ctr"/>
          <a:lstStyle/>
          <a:p/>
        </p:txBody>
      </p:sp>
      <p:sp>
        <p:nvSpPr>
          <p:cNvPr id="25" name="Плашка"/>
          <p:cNvSpPr/>
          <p:nvPr/>
        </p:nvSpPr>
        <p:spPr>
          <a:xfrm>
            <a:off x="2351056" y="2500979"/>
            <a:ext cx="359188" cy="359188"/>
          </a:xfrm>
          <a:prstGeom prst="roundRect">
            <a:avLst>
              <a:gd name="adj" fmla="val 7955"/>
            </a:avLst>
          </a:prstGeom>
          <a:solidFill>
            <a:srgbClr val="EB3300"/>
          </a:solidFill>
          <a:ln>
            <a:noFill/>
          </a:ln>
          <a:effectLst/>
        </p:spPr>
        <p:txBody>
          <a:bodyPr rtlCol="0" anchor="ctr"/>
          <a:lstStyle/>
          <a:p/>
        </p:txBody>
      </p:sp>
      <p:sp>
        <p:nvSpPr>
          <p:cNvPr id="26" name="Плашка"/>
          <p:cNvSpPr/>
          <p:nvPr/>
        </p:nvSpPr>
        <p:spPr>
          <a:xfrm>
            <a:off x="2786444" y="2500979"/>
            <a:ext cx="359092" cy="359188"/>
          </a:xfrm>
          <a:prstGeom prst="roundRect">
            <a:avLst>
              <a:gd name="adj" fmla="val 7957"/>
            </a:avLst>
          </a:prstGeom>
          <a:solidFill>
            <a:srgbClr val="EB3300"/>
          </a:solidFill>
          <a:ln>
            <a:noFill/>
          </a:ln>
          <a:effectLst/>
        </p:spPr>
        <p:txBody>
          <a:bodyPr rtlCol="0" anchor="ctr"/>
          <a:lstStyle/>
          <a:p/>
        </p:txBody>
      </p:sp>
      <p:sp>
        <p:nvSpPr>
          <p:cNvPr id="27" name="Плашка"/>
          <p:cNvSpPr/>
          <p:nvPr/>
        </p:nvSpPr>
        <p:spPr>
          <a:xfrm>
            <a:off x="3221736" y="2500979"/>
            <a:ext cx="359188" cy="359188"/>
          </a:xfrm>
          <a:prstGeom prst="roundRect">
            <a:avLst>
              <a:gd name="adj" fmla="val 7955"/>
            </a:avLst>
          </a:prstGeom>
          <a:solidFill>
            <a:srgbClr val="EB3300"/>
          </a:solidFill>
          <a:ln>
            <a:noFill/>
          </a:ln>
          <a:effectLst/>
        </p:spPr>
        <p:txBody>
          <a:bodyPr rtlCol="0" anchor="ctr"/>
          <a:lstStyle/>
          <a:p/>
        </p:txBody>
      </p:sp>
      <p:sp>
        <p:nvSpPr>
          <p:cNvPr id="28" name="Плашка"/>
          <p:cNvSpPr/>
          <p:nvPr/>
        </p:nvSpPr>
        <p:spPr>
          <a:xfrm>
            <a:off x="3657124" y="2500979"/>
            <a:ext cx="359188" cy="359188"/>
          </a:xfrm>
          <a:prstGeom prst="roundRect">
            <a:avLst>
              <a:gd name="adj" fmla="val 7955"/>
            </a:avLst>
          </a:prstGeom>
          <a:solidFill>
            <a:srgbClr val="EB3300"/>
          </a:solidFill>
          <a:ln>
            <a:noFill/>
          </a:ln>
          <a:effectLst/>
        </p:spPr>
        <p:txBody>
          <a:bodyPr rtlCol="0" anchor="ctr"/>
          <a:lstStyle/>
          <a:p/>
        </p:txBody>
      </p:sp>
      <p:sp>
        <p:nvSpPr>
          <p:cNvPr id="29" name="Плашка"/>
          <p:cNvSpPr/>
          <p:nvPr/>
        </p:nvSpPr>
        <p:spPr>
          <a:xfrm>
            <a:off x="4092512" y="2500979"/>
            <a:ext cx="359092" cy="359188"/>
          </a:xfrm>
          <a:prstGeom prst="roundRect">
            <a:avLst>
              <a:gd name="adj" fmla="val 7957"/>
            </a:avLst>
          </a:prstGeom>
          <a:solidFill>
            <a:srgbClr val="EB3300"/>
          </a:solidFill>
          <a:ln>
            <a:noFill/>
          </a:ln>
          <a:effectLst/>
        </p:spPr>
        <p:txBody>
          <a:bodyPr rtlCol="0" anchor="ctr"/>
          <a:lstStyle/>
          <a:p/>
        </p:txBody>
      </p:sp>
      <p:sp>
        <p:nvSpPr>
          <p:cNvPr id="30" name="Плашка"/>
          <p:cNvSpPr/>
          <p:nvPr/>
        </p:nvSpPr>
        <p:spPr>
          <a:xfrm>
            <a:off x="4527899" y="2500979"/>
            <a:ext cx="359188" cy="359188"/>
          </a:xfrm>
          <a:prstGeom prst="roundRect">
            <a:avLst>
              <a:gd name="adj" fmla="val 7955"/>
            </a:avLst>
          </a:prstGeom>
          <a:solidFill>
            <a:srgbClr val="EB3300"/>
          </a:solidFill>
          <a:ln>
            <a:noFill/>
          </a:ln>
          <a:effectLst/>
        </p:spPr>
        <p:txBody>
          <a:bodyPr rtlCol="0" anchor="ctr"/>
          <a:lstStyle/>
          <a:p/>
        </p:txBody>
      </p:sp>
      <p:sp>
        <p:nvSpPr>
          <p:cNvPr id="31" name="Плашка"/>
          <p:cNvSpPr/>
          <p:nvPr/>
        </p:nvSpPr>
        <p:spPr>
          <a:xfrm>
            <a:off x="4963287" y="2500979"/>
            <a:ext cx="359188" cy="359188"/>
          </a:xfrm>
          <a:prstGeom prst="roundRect">
            <a:avLst>
              <a:gd name="adj" fmla="val 7955"/>
            </a:avLst>
          </a:prstGeom>
          <a:solidFill>
            <a:srgbClr val="EB3300"/>
          </a:solidFill>
          <a:ln>
            <a:noFill/>
          </a:ln>
          <a:effectLst/>
        </p:spPr>
        <p:txBody>
          <a:bodyPr rtlCol="0" anchor="ctr"/>
          <a:lstStyle/>
          <a:p/>
        </p:txBody>
      </p:sp>
      <p:sp>
        <p:nvSpPr>
          <p:cNvPr id="32" name="Плашка"/>
          <p:cNvSpPr/>
          <p:nvPr/>
        </p:nvSpPr>
        <p:spPr>
          <a:xfrm>
            <a:off x="5398675" y="2500979"/>
            <a:ext cx="359092" cy="359188"/>
          </a:xfrm>
          <a:prstGeom prst="roundRect">
            <a:avLst>
              <a:gd name="adj" fmla="val 7957"/>
            </a:avLst>
          </a:prstGeom>
          <a:solidFill>
            <a:srgbClr val="EB3300"/>
          </a:solidFill>
          <a:ln>
            <a:noFill/>
          </a:ln>
          <a:effectLst/>
        </p:spPr>
        <p:txBody>
          <a:bodyPr rtlCol="0" anchor="ctr"/>
          <a:lstStyle/>
          <a:p/>
        </p:txBody>
      </p:sp>
      <p:sp>
        <p:nvSpPr>
          <p:cNvPr id="33" name="Плашка"/>
          <p:cNvSpPr/>
          <p:nvPr/>
        </p:nvSpPr>
        <p:spPr>
          <a:xfrm>
            <a:off x="5833967" y="2500979"/>
            <a:ext cx="359188" cy="359188"/>
          </a:xfrm>
          <a:prstGeom prst="roundRect">
            <a:avLst>
              <a:gd name="adj" fmla="val 7955"/>
            </a:avLst>
          </a:prstGeom>
          <a:solidFill>
            <a:srgbClr val="EB3300"/>
          </a:solidFill>
          <a:ln>
            <a:noFill/>
          </a:ln>
          <a:effectLst/>
        </p:spPr>
        <p:txBody>
          <a:bodyPr rtlCol="0" anchor="ctr"/>
          <a:lstStyle/>
          <a:p/>
        </p:txBody>
      </p:sp>
      <p:sp>
        <p:nvSpPr>
          <p:cNvPr id="34" name="Плашка"/>
          <p:cNvSpPr/>
          <p:nvPr/>
        </p:nvSpPr>
        <p:spPr>
          <a:xfrm>
            <a:off x="6269355" y="2500979"/>
            <a:ext cx="359188" cy="359188"/>
          </a:xfrm>
          <a:prstGeom prst="roundRect">
            <a:avLst>
              <a:gd name="adj" fmla="val 7955"/>
            </a:avLst>
          </a:prstGeom>
          <a:solidFill>
            <a:srgbClr val="EB3300"/>
          </a:solidFill>
          <a:ln>
            <a:noFill/>
          </a:ln>
          <a:effectLst/>
        </p:spPr>
        <p:txBody>
          <a:bodyPr rtlCol="0" anchor="ctr"/>
          <a:lstStyle/>
          <a:p/>
        </p:txBody>
      </p:sp>
      <p:sp>
        <p:nvSpPr>
          <p:cNvPr id="35" name="Плашка"/>
          <p:cNvSpPr/>
          <p:nvPr/>
        </p:nvSpPr>
        <p:spPr>
          <a:xfrm>
            <a:off x="609600" y="2936367"/>
            <a:ext cx="359092" cy="359188"/>
          </a:xfrm>
          <a:prstGeom prst="roundRect">
            <a:avLst>
              <a:gd name="adj" fmla="val 7957"/>
            </a:avLst>
          </a:prstGeom>
          <a:solidFill>
            <a:srgbClr val="EB3300"/>
          </a:solidFill>
          <a:ln>
            <a:noFill/>
          </a:ln>
          <a:effectLst/>
        </p:spPr>
        <p:txBody>
          <a:bodyPr rtlCol="0" anchor="ctr"/>
          <a:lstStyle/>
          <a:p/>
        </p:txBody>
      </p:sp>
      <p:sp>
        <p:nvSpPr>
          <p:cNvPr id="36" name="Плашка"/>
          <p:cNvSpPr/>
          <p:nvPr/>
        </p:nvSpPr>
        <p:spPr>
          <a:xfrm>
            <a:off x="1044892" y="2936367"/>
            <a:ext cx="359188" cy="359188"/>
          </a:xfrm>
          <a:prstGeom prst="roundRect">
            <a:avLst>
              <a:gd name="adj" fmla="val 7955"/>
            </a:avLst>
          </a:prstGeom>
          <a:solidFill>
            <a:srgbClr val="EB3300"/>
          </a:solidFill>
          <a:ln>
            <a:noFill/>
          </a:ln>
          <a:effectLst/>
        </p:spPr>
        <p:txBody>
          <a:bodyPr rtlCol="0" anchor="ctr"/>
          <a:lstStyle/>
          <a:p/>
        </p:txBody>
      </p:sp>
      <p:sp>
        <p:nvSpPr>
          <p:cNvPr id="37" name="Плашка"/>
          <p:cNvSpPr/>
          <p:nvPr/>
        </p:nvSpPr>
        <p:spPr>
          <a:xfrm>
            <a:off x="1480280" y="2936367"/>
            <a:ext cx="359092" cy="359188"/>
          </a:xfrm>
          <a:prstGeom prst="roundRect">
            <a:avLst>
              <a:gd name="adj" fmla="val 7957"/>
            </a:avLst>
          </a:prstGeom>
          <a:solidFill>
            <a:srgbClr val="EB3300"/>
          </a:solidFill>
          <a:ln>
            <a:noFill/>
          </a:ln>
          <a:effectLst/>
        </p:spPr>
        <p:txBody>
          <a:bodyPr rtlCol="0" anchor="ctr"/>
          <a:lstStyle/>
          <a:p/>
        </p:txBody>
      </p:sp>
      <p:sp>
        <p:nvSpPr>
          <p:cNvPr id="38" name="Плашка"/>
          <p:cNvSpPr/>
          <p:nvPr/>
        </p:nvSpPr>
        <p:spPr>
          <a:xfrm>
            <a:off x="1915668" y="2936367"/>
            <a:ext cx="359188" cy="359188"/>
          </a:xfrm>
          <a:prstGeom prst="roundRect">
            <a:avLst>
              <a:gd name="adj" fmla="val 7955"/>
            </a:avLst>
          </a:prstGeom>
          <a:solidFill>
            <a:srgbClr val="EB3300"/>
          </a:solidFill>
          <a:ln>
            <a:noFill/>
          </a:ln>
          <a:effectLst/>
        </p:spPr>
        <p:txBody>
          <a:bodyPr rtlCol="0" anchor="ctr"/>
          <a:lstStyle/>
          <a:p/>
        </p:txBody>
      </p:sp>
      <p:sp>
        <p:nvSpPr>
          <p:cNvPr id="39" name="Плашка"/>
          <p:cNvSpPr/>
          <p:nvPr/>
        </p:nvSpPr>
        <p:spPr>
          <a:xfrm>
            <a:off x="2351056" y="2936367"/>
            <a:ext cx="359188" cy="359188"/>
          </a:xfrm>
          <a:prstGeom prst="roundRect">
            <a:avLst>
              <a:gd name="adj" fmla="val 7955"/>
            </a:avLst>
          </a:prstGeom>
          <a:solidFill>
            <a:srgbClr val="EB3300"/>
          </a:solidFill>
          <a:ln>
            <a:noFill/>
          </a:ln>
          <a:effectLst/>
        </p:spPr>
        <p:txBody>
          <a:bodyPr rtlCol="0" anchor="ctr"/>
          <a:lstStyle/>
          <a:p/>
        </p:txBody>
      </p:sp>
      <p:sp>
        <p:nvSpPr>
          <p:cNvPr id="40" name="Плашка"/>
          <p:cNvSpPr/>
          <p:nvPr/>
        </p:nvSpPr>
        <p:spPr>
          <a:xfrm>
            <a:off x="2786444" y="2936367"/>
            <a:ext cx="359092" cy="359188"/>
          </a:xfrm>
          <a:prstGeom prst="roundRect">
            <a:avLst>
              <a:gd name="adj" fmla="val 7957"/>
            </a:avLst>
          </a:prstGeom>
          <a:solidFill>
            <a:srgbClr val="EB3300"/>
          </a:solidFill>
          <a:ln>
            <a:noFill/>
          </a:ln>
          <a:effectLst/>
        </p:spPr>
        <p:txBody>
          <a:bodyPr rtlCol="0" anchor="ctr"/>
          <a:lstStyle/>
          <a:p/>
        </p:txBody>
      </p:sp>
      <p:sp>
        <p:nvSpPr>
          <p:cNvPr id="41" name="Плашка"/>
          <p:cNvSpPr/>
          <p:nvPr/>
        </p:nvSpPr>
        <p:spPr>
          <a:xfrm>
            <a:off x="3221736" y="2936367"/>
            <a:ext cx="359188" cy="359188"/>
          </a:xfrm>
          <a:prstGeom prst="roundRect">
            <a:avLst>
              <a:gd name="adj" fmla="val 7955"/>
            </a:avLst>
          </a:prstGeom>
          <a:solidFill>
            <a:srgbClr val="EB3300"/>
          </a:solidFill>
          <a:ln>
            <a:noFill/>
          </a:ln>
          <a:effectLst/>
        </p:spPr>
        <p:txBody>
          <a:bodyPr rtlCol="0" anchor="ctr"/>
          <a:lstStyle/>
          <a:p/>
        </p:txBody>
      </p:sp>
      <p:sp>
        <p:nvSpPr>
          <p:cNvPr id="42" name="Текст"/>
          <p:cNvSpPr txBox="1"/>
          <p:nvPr/>
        </p:nvSpPr>
        <p:spPr>
          <a:xfrm>
            <a:off x="609600" y="3447955"/>
            <a:ext cx="6361843" cy="10495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066"/>
              </a:lnSpc>
            </a:pPr>
            <a:r>
              <a:rPr sz="1425" b="1">
                <a:solidFill>
                  <a:srgbClr val="1A171B"/>
                </a:solidFill>
                <a:latin typeface="NunitoSans"/>
              </a:rPr>
              <a:t>35 станций</a:t>
            </a:r>
            <a:r>
              <a:rPr sz="1425" b="0">
                <a:solidFill>
                  <a:srgbClr val="4A4A4C"/>
                </a:solidFill>
                <a:latin typeface="NunitoSans"/>
              </a:rPr>
              <a:t> — представлены в инвестиционном проекте Hyper. Инвестор выбирает объект и количество инвестиционных лотов. Доход в действующем продукте Hyper зависит от выручки зарядной станции, а не от ее чистой прибыли</a:t>
            </a:r>
          </a:p>
        </p:txBody>
      </p:sp>
      <p:sp>
        <p:nvSpPr>
          <p:cNvPr id="43" name="Линия"/>
          <p:cNvSpPr/>
          <p:nvPr/>
        </p:nvSpPr>
        <p:spPr>
          <a:xfrm>
            <a:off x="7123843" y="2065592"/>
            <a:ext cx="9525" cy="1724025"/>
          </a:xfrm>
          <a:prstGeom prst="rect">
            <a:avLst/>
          </a:prstGeom>
          <a:solidFill>
            <a:srgbClr val="1A171B"/>
          </a:solidFill>
          <a:ln>
            <a:noFill/>
          </a:ln>
          <a:effectLst/>
        </p:spPr>
        <p:txBody>
          <a:bodyPr rtlCol="0" anchor="ctr"/>
          <a:lstStyle/>
          <a:p/>
        </p:txBody>
      </p:sp>
      <p:sp>
        <p:nvSpPr>
          <p:cNvPr id="44" name="Текст"/>
          <p:cNvSpPr txBox="1"/>
          <p:nvPr/>
        </p:nvSpPr>
        <p:spPr>
          <a:xfrm>
            <a:off x="7476268" y="2065592"/>
            <a:ext cx="4106132" cy="32385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2550" b="1">
                <a:solidFill>
                  <a:srgbClr val="EB3300"/>
                </a:solidFill>
                <a:latin typeface="Unbounded"/>
              </a:rPr>
              <a:t>127+</a:t>
            </a:r>
            <a:r>
              <a:rPr sz="1350" b="0">
                <a:solidFill>
                  <a:srgbClr val="EB3300"/>
                </a:solidFill>
                <a:latin typeface="Unbounded"/>
              </a:rPr>
              <a:t> млн руб.</a:t>
            </a:r>
          </a:p>
        </p:txBody>
      </p:sp>
      <p:sp>
        <p:nvSpPr>
          <p:cNvPr id="45" name="Текст"/>
          <p:cNvSpPr txBox="1"/>
          <p:nvPr/>
        </p:nvSpPr>
        <p:spPr>
          <a:xfrm>
            <a:off x="7476268" y="2465642"/>
            <a:ext cx="4106132" cy="219075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530"/>
              </a:lnSpc>
            </a:pPr>
            <a:r>
              <a:rPr sz="1275" b="0">
                <a:solidFill>
                  <a:srgbClr val="9C9D9F"/>
                </a:solidFill>
                <a:latin typeface="NunitoSans"/>
              </a:rPr>
              <a:t>привлечено в первом размещении Hyper</a:t>
            </a:r>
          </a:p>
        </p:txBody>
      </p:sp>
      <p:sp>
        <p:nvSpPr>
          <p:cNvPr id="46" name="Текст"/>
          <p:cNvSpPr txBox="1"/>
          <p:nvPr/>
        </p:nvSpPr>
        <p:spPr>
          <a:xfrm>
            <a:off x="7476268" y="2951416"/>
            <a:ext cx="4106132" cy="32385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2550" b="1">
                <a:solidFill>
                  <a:srgbClr val="1A171B"/>
                </a:solidFill>
                <a:latin typeface="Unbounded"/>
              </a:rPr>
              <a:t>800+</a:t>
            </a:r>
          </a:p>
        </p:txBody>
      </p:sp>
      <p:sp>
        <p:nvSpPr>
          <p:cNvPr id="47" name="Текст"/>
          <p:cNvSpPr txBox="1"/>
          <p:nvPr/>
        </p:nvSpPr>
        <p:spPr>
          <a:xfrm>
            <a:off x="7476268" y="3351466"/>
            <a:ext cx="2645759" cy="4381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530"/>
              </a:lnSpc>
            </a:pPr>
            <a:r>
              <a:rPr sz="1275" b="0">
                <a:solidFill>
                  <a:srgbClr val="9C9D9F"/>
                </a:solidFill>
                <a:latin typeface="NunitoSans"/>
              </a:rPr>
              <a:t>инвесторов приняли участие в первом размещении</a:t>
            </a:r>
          </a:p>
        </p:txBody>
      </p:sp>
      <p:sp>
        <p:nvSpPr>
          <p:cNvPr id="48" name="Линия"/>
          <p:cNvSpPr/>
          <p:nvPr/>
        </p:nvSpPr>
        <p:spPr>
          <a:xfrm>
            <a:off x="609600" y="4707064"/>
            <a:ext cx="10972800" cy="9525"/>
          </a:xfrm>
          <a:prstGeom prst="rect">
            <a:avLst/>
          </a:prstGeom>
          <a:solidFill>
            <a:srgbClr val="1A171B"/>
          </a:solidFill>
          <a:ln>
            <a:noFill/>
          </a:ln>
          <a:effectLst/>
        </p:spPr>
        <p:txBody>
          <a:bodyPr rtlCol="0" anchor="ctr"/>
          <a:lstStyle/>
          <a:p/>
        </p:txBody>
      </p:sp>
      <p:sp>
        <p:nvSpPr>
          <p:cNvPr id="49" name="Текст"/>
          <p:cNvSpPr txBox="1"/>
          <p:nvPr/>
        </p:nvSpPr>
        <p:spPr>
          <a:xfrm>
            <a:off x="609600" y="4888039"/>
            <a:ext cx="3492437" cy="24765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889"/>
              </a:lnSpc>
            </a:pPr>
            <a:r>
              <a:rPr sz="1575" b="0">
                <a:solidFill>
                  <a:srgbClr val="1A171B"/>
                </a:solidFill>
                <a:latin typeface="Unbounded"/>
              </a:rPr>
              <a:t>Понятный объект</a:t>
            </a:r>
          </a:p>
        </p:txBody>
      </p:sp>
      <p:sp>
        <p:nvSpPr>
          <p:cNvPr id="50" name="Текст"/>
          <p:cNvSpPr txBox="1"/>
          <p:nvPr/>
        </p:nvSpPr>
        <p:spPr>
          <a:xfrm>
            <a:off x="609600" y="5211889"/>
            <a:ext cx="2614422" cy="47996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889"/>
              </a:lnSpc>
            </a:pPr>
            <a:r>
              <a:rPr sz="1350" b="0">
                <a:solidFill>
                  <a:srgbClr val="4A4A4C"/>
                </a:solidFill>
                <a:latin typeface="NunitoSans"/>
              </a:rPr>
              <a:t>инвестиции в работающую инфраструктуру</a:t>
            </a:r>
          </a:p>
        </p:txBody>
      </p:sp>
      <p:sp>
        <p:nvSpPr>
          <p:cNvPr id="51" name="Текст"/>
          <p:cNvSpPr txBox="1"/>
          <p:nvPr/>
        </p:nvSpPr>
        <p:spPr>
          <a:xfrm>
            <a:off x="4349686" y="4888039"/>
            <a:ext cx="3492437" cy="24765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889"/>
              </a:lnSpc>
            </a:pPr>
            <a:r>
              <a:rPr sz="1575" b="0">
                <a:solidFill>
                  <a:srgbClr val="1A171B"/>
                </a:solidFill>
                <a:latin typeface="Unbounded"/>
              </a:rPr>
              <a:t>Прозрачные показатели</a:t>
            </a:r>
          </a:p>
        </p:txBody>
      </p:sp>
      <p:sp>
        <p:nvSpPr>
          <p:cNvPr id="52" name="Текст"/>
          <p:cNvSpPr txBox="1"/>
          <p:nvPr/>
        </p:nvSpPr>
        <p:spPr>
          <a:xfrm>
            <a:off x="4349686" y="5211889"/>
            <a:ext cx="2723674" cy="47996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889"/>
              </a:lnSpc>
            </a:pPr>
            <a:r>
              <a:rPr sz="1350" b="0">
                <a:solidFill>
                  <a:srgbClr val="4A4A4C"/>
                </a:solidFill>
                <a:latin typeface="NunitoSans"/>
              </a:rPr>
              <a:t>загрузка и выручка объекта доступны инвестору</a:t>
            </a:r>
          </a:p>
        </p:txBody>
      </p:sp>
      <p:sp>
        <p:nvSpPr>
          <p:cNvPr id="53" name="Текст"/>
          <p:cNvSpPr txBox="1"/>
          <p:nvPr/>
        </p:nvSpPr>
        <p:spPr>
          <a:xfrm>
            <a:off x="8089868" y="4888039"/>
            <a:ext cx="3492437" cy="24765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889"/>
              </a:lnSpc>
            </a:pPr>
            <a:r>
              <a:rPr sz="1575" b="0">
                <a:solidFill>
                  <a:srgbClr val="1A171B"/>
                </a:solidFill>
                <a:latin typeface="Unbounded"/>
              </a:rPr>
              <a:t>Контроль онлайн</a:t>
            </a:r>
          </a:p>
        </p:txBody>
      </p:sp>
      <p:sp>
        <p:nvSpPr>
          <p:cNvPr id="54" name="Текст"/>
          <p:cNvSpPr txBox="1"/>
          <p:nvPr/>
        </p:nvSpPr>
        <p:spPr>
          <a:xfrm>
            <a:off x="8089868" y="5211889"/>
            <a:ext cx="3208496" cy="47996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889"/>
              </a:lnSpc>
            </a:pPr>
            <a:r>
              <a:rPr sz="1350" b="0">
                <a:solidFill>
                  <a:srgbClr val="4A4A4C"/>
                </a:solidFill>
                <a:latin typeface="NunitoSans"/>
              </a:rPr>
              <a:t>результат инвестиции отображается в личном кабинете</a:t>
            </a:r>
          </a:p>
        </p:txBody>
      </p:sp>
      <p:sp>
        <p:nvSpPr>
          <p:cNvPr id="55" name="Линия"/>
          <p:cNvSpPr/>
          <p:nvPr/>
        </p:nvSpPr>
        <p:spPr>
          <a:xfrm>
            <a:off x="609600" y="6291262"/>
            <a:ext cx="10972800" cy="9525"/>
          </a:xfrm>
          <a:prstGeom prst="rect">
            <a:avLst/>
          </a:prstGeom>
          <a:solidFill>
            <a:srgbClr val="D9DADB"/>
          </a:solidFill>
          <a:ln>
            <a:noFill/>
          </a:ln>
          <a:effectLst/>
        </p:spPr>
        <p:txBody>
          <a:bodyPr rtlCol="0" anchor="ctr"/>
          <a:lstStyle/>
          <a:p/>
        </p:txBody>
      </p:sp>
      <p:sp>
        <p:nvSpPr>
          <p:cNvPr id="56" name="Текст"/>
          <p:cNvSpPr txBox="1"/>
          <p:nvPr/>
        </p:nvSpPr>
        <p:spPr>
          <a:xfrm>
            <a:off x="609600" y="6415088"/>
            <a:ext cx="172083" cy="195262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350"/>
              </a:lnSpc>
            </a:pPr>
            <a:r>
              <a:rPr sz="1125" b="1">
                <a:solidFill>
                  <a:srgbClr val="1A171B"/>
                </a:solidFill>
                <a:latin typeface="NunitoSans"/>
              </a:rPr>
              <a:t>6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Линия"/>
          <p:cNvSpPr/>
          <p:nvPr/>
        </p:nvSpPr>
        <p:spPr>
          <a:xfrm>
            <a:off x="609600" y="800100"/>
            <a:ext cx="10972800" cy="9525"/>
          </a:xfrm>
          <a:prstGeom prst="rect">
            <a:avLst/>
          </a:prstGeom>
          <a:solidFill>
            <a:srgbClr val="1A171B"/>
          </a:solidFill>
          <a:ln>
            <a:noFill/>
          </a:ln>
          <a:effectLst/>
        </p:spPr>
        <p:txBody>
          <a:bodyPr rtlCol="0" anchor="ctr"/>
          <a:lstStyle/>
          <a:p/>
        </p:txBody>
      </p:sp>
      <p:pic>
        <p:nvPicPr>
          <p:cNvPr id="3" name="Picture 2" descr="0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419100"/>
            <a:ext cx="759047" cy="247650"/>
          </a:xfrm>
          <a:prstGeom prst="rect">
            <a:avLst/>
          </a:prstGeom>
        </p:spPr>
      </p:pic>
      <p:sp>
        <p:nvSpPr>
          <p:cNvPr id="4" name="Текст"/>
          <p:cNvSpPr txBox="1"/>
          <p:nvPr/>
        </p:nvSpPr>
        <p:spPr>
          <a:xfrm>
            <a:off x="609600" y="1095375"/>
            <a:ext cx="10972800" cy="441579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3476"/>
              </a:lnSpc>
            </a:pPr>
            <a:r>
              <a:rPr sz="2850" b="0">
                <a:solidFill>
                  <a:srgbClr val="1A171B"/>
                </a:solidFill>
                <a:latin typeface="Unbounded"/>
              </a:rPr>
              <a:t>Этапы привлечения капитала</a:t>
            </a:r>
          </a:p>
        </p:txBody>
      </p:sp>
      <p:sp>
        <p:nvSpPr>
          <p:cNvPr id="5" name="Текст"/>
          <p:cNvSpPr txBox="1"/>
          <p:nvPr/>
        </p:nvSpPr>
        <p:spPr>
          <a:xfrm>
            <a:off x="609600" y="1613154"/>
            <a:ext cx="7239000" cy="300038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2362"/>
              </a:lnSpc>
            </a:pPr>
            <a:r>
              <a:rPr sz="1575" b="0">
                <a:solidFill>
                  <a:srgbClr val="4A4A4C"/>
                </a:solidFill>
                <a:latin typeface="NunitoSans"/>
              </a:rPr>
              <a:t>Итого: 6-9 месяцев</a:t>
            </a:r>
          </a:p>
        </p:txBody>
      </p:sp>
      <p:sp>
        <p:nvSpPr>
          <p:cNvPr id="6" name="Плашка"/>
          <p:cNvSpPr/>
          <p:nvPr/>
        </p:nvSpPr>
        <p:spPr>
          <a:xfrm>
            <a:off x="609600" y="2160842"/>
            <a:ext cx="1168336" cy="533400"/>
          </a:xfrm>
          <a:prstGeom prst="roundRect">
            <a:avLst>
              <a:gd name="adj" fmla="val 5357"/>
            </a:avLst>
          </a:prstGeom>
          <a:solidFill>
            <a:srgbClr val="D9DADB"/>
          </a:solidFill>
          <a:ln>
            <a:noFill/>
          </a:ln>
          <a:effectLst/>
        </p:spPr>
        <p:txBody>
          <a:bodyPr rtlCol="0" anchor="ctr"/>
          <a:lstStyle/>
          <a:p/>
        </p:txBody>
      </p:sp>
      <p:sp>
        <p:nvSpPr>
          <p:cNvPr id="7" name="Текст"/>
          <p:cNvSpPr txBox="1"/>
          <p:nvPr/>
        </p:nvSpPr>
        <p:spPr>
          <a:xfrm>
            <a:off x="609600" y="2341816"/>
            <a:ext cx="1168336" cy="352425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ctr"/>
            <a:r>
              <a:rPr sz="1350" b="0">
                <a:solidFill>
                  <a:srgbClr val="1A171B"/>
                </a:solidFill>
                <a:latin typeface="NunitoSans"/>
              </a:rPr>
              <a:t>1 мес</a:t>
            </a:r>
          </a:p>
        </p:txBody>
      </p:sp>
      <p:sp>
        <p:nvSpPr>
          <p:cNvPr id="8" name="Плашка"/>
          <p:cNvSpPr/>
          <p:nvPr/>
        </p:nvSpPr>
        <p:spPr>
          <a:xfrm>
            <a:off x="1835086" y="2160842"/>
            <a:ext cx="1168336" cy="533400"/>
          </a:xfrm>
          <a:prstGeom prst="roundRect">
            <a:avLst>
              <a:gd name="adj" fmla="val 5357"/>
            </a:avLst>
          </a:prstGeom>
          <a:solidFill>
            <a:srgbClr val="D9DADB"/>
          </a:solidFill>
          <a:ln>
            <a:noFill/>
          </a:ln>
          <a:effectLst/>
        </p:spPr>
        <p:txBody>
          <a:bodyPr rtlCol="0" anchor="ctr"/>
          <a:lstStyle/>
          <a:p/>
        </p:txBody>
      </p:sp>
      <p:sp>
        <p:nvSpPr>
          <p:cNvPr id="9" name="Текст"/>
          <p:cNvSpPr txBox="1"/>
          <p:nvPr/>
        </p:nvSpPr>
        <p:spPr>
          <a:xfrm>
            <a:off x="1835086" y="2341816"/>
            <a:ext cx="1168336" cy="352425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ctr"/>
            <a:r>
              <a:rPr sz="1350" b="0">
                <a:solidFill>
                  <a:srgbClr val="1A171B"/>
                </a:solidFill>
                <a:latin typeface="NunitoSans"/>
              </a:rPr>
              <a:t>2 мес</a:t>
            </a:r>
          </a:p>
        </p:txBody>
      </p:sp>
      <p:sp>
        <p:nvSpPr>
          <p:cNvPr id="10" name="Плашка"/>
          <p:cNvSpPr/>
          <p:nvPr/>
        </p:nvSpPr>
        <p:spPr>
          <a:xfrm>
            <a:off x="3060668" y="2160842"/>
            <a:ext cx="1168336" cy="533400"/>
          </a:xfrm>
          <a:prstGeom prst="roundRect">
            <a:avLst>
              <a:gd name="adj" fmla="val 5357"/>
            </a:avLst>
          </a:prstGeom>
          <a:solidFill>
            <a:srgbClr val="D9DADB"/>
          </a:solidFill>
          <a:ln>
            <a:noFill/>
          </a:ln>
          <a:effectLst/>
        </p:spPr>
        <p:txBody>
          <a:bodyPr rtlCol="0" anchor="ctr"/>
          <a:lstStyle/>
          <a:p/>
        </p:txBody>
      </p:sp>
      <p:sp>
        <p:nvSpPr>
          <p:cNvPr id="11" name="Текст"/>
          <p:cNvSpPr txBox="1"/>
          <p:nvPr/>
        </p:nvSpPr>
        <p:spPr>
          <a:xfrm>
            <a:off x="3060668" y="2341816"/>
            <a:ext cx="1168336" cy="352425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ctr"/>
            <a:r>
              <a:rPr sz="1350" b="0">
                <a:solidFill>
                  <a:srgbClr val="1A171B"/>
                </a:solidFill>
                <a:latin typeface="NunitoSans"/>
              </a:rPr>
              <a:t>3 мес</a:t>
            </a:r>
          </a:p>
        </p:txBody>
      </p:sp>
      <p:sp>
        <p:nvSpPr>
          <p:cNvPr id="12" name="Плашка"/>
          <p:cNvSpPr/>
          <p:nvPr/>
        </p:nvSpPr>
        <p:spPr>
          <a:xfrm>
            <a:off x="4286250" y="2160842"/>
            <a:ext cx="1168336" cy="533400"/>
          </a:xfrm>
          <a:prstGeom prst="roundRect">
            <a:avLst>
              <a:gd name="adj" fmla="val 5357"/>
            </a:avLst>
          </a:prstGeom>
          <a:solidFill>
            <a:srgbClr val="D9DADB"/>
          </a:solidFill>
          <a:ln>
            <a:noFill/>
          </a:ln>
          <a:effectLst/>
        </p:spPr>
        <p:txBody>
          <a:bodyPr rtlCol="0" anchor="ctr"/>
          <a:lstStyle/>
          <a:p/>
        </p:txBody>
      </p:sp>
      <p:sp>
        <p:nvSpPr>
          <p:cNvPr id="13" name="Текст"/>
          <p:cNvSpPr txBox="1"/>
          <p:nvPr/>
        </p:nvSpPr>
        <p:spPr>
          <a:xfrm>
            <a:off x="4286250" y="2341816"/>
            <a:ext cx="1168336" cy="352425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ctr"/>
            <a:r>
              <a:rPr sz="1350" b="0">
                <a:solidFill>
                  <a:srgbClr val="1A171B"/>
                </a:solidFill>
                <a:latin typeface="NunitoSans"/>
              </a:rPr>
              <a:t>4 мес</a:t>
            </a:r>
          </a:p>
        </p:txBody>
      </p:sp>
      <p:sp>
        <p:nvSpPr>
          <p:cNvPr id="14" name="Плашка"/>
          <p:cNvSpPr/>
          <p:nvPr/>
        </p:nvSpPr>
        <p:spPr>
          <a:xfrm>
            <a:off x="5511736" y="2160842"/>
            <a:ext cx="1168336" cy="533400"/>
          </a:xfrm>
          <a:prstGeom prst="roundRect">
            <a:avLst>
              <a:gd name="adj" fmla="val 5357"/>
            </a:avLst>
          </a:prstGeom>
          <a:solidFill>
            <a:srgbClr val="D9DADB"/>
          </a:solidFill>
          <a:ln>
            <a:noFill/>
          </a:ln>
          <a:effectLst/>
        </p:spPr>
        <p:txBody>
          <a:bodyPr rtlCol="0" anchor="ctr"/>
          <a:lstStyle/>
          <a:p/>
        </p:txBody>
      </p:sp>
      <p:sp>
        <p:nvSpPr>
          <p:cNvPr id="15" name="Текст"/>
          <p:cNvSpPr txBox="1"/>
          <p:nvPr/>
        </p:nvSpPr>
        <p:spPr>
          <a:xfrm>
            <a:off x="5511736" y="2341816"/>
            <a:ext cx="1168336" cy="352425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ctr"/>
            <a:r>
              <a:rPr sz="1350" b="0">
                <a:solidFill>
                  <a:srgbClr val="1A171B"/>
                </a:solidFill>
                <a:latin typeface="NunitoSans"/>
              </a:rPr>
              <a:t>5 мес</a:t>
            </a:r>
          </a:p>
        </p:txBody>
      </p:sp>
      <p:sp>
        <p:nvSpPr>
          <p:cNvPr id="16" name="Плашка"/>
          <p:cNvSpPr/>
          <p:nvPr/>
        </p:nvSpPr>
        <p:spPr>
          <a:xfrm>
            <a:off x="6737318" y="2160842"/>
            <a:ext cx="1168336" cy="533400"/>
          </a:xfrm>
          <a:prstGeom prst="roundRect">
            <a:avLst>
              <a:gd name="adj" fmla="val 5357"/>
            </a:avLst>
          </a:prstGeom>
          <a:solidFill>
            <a:srgbClr val="D9DADB"/>
          </a:solidFill>
          <a:ln>
            <a:noFill/>
          </a:ln>
          <a:effectLst/>
        </p:spPr>
        <p:txBody>
          <a:bodyPr rtlCol="0" anchor="ctr"/>
          <a:lstStyle/>
          <a:p/>
        </p:txBody>
      </p:sp>
      <p:sp>
        <p:nvSpPr>
          <p:cNvPr id="17" name="Текст"/>
          <p:cNvSpPr txBox="1"/>
          <p:nvPr/>
        </p:nvSpPr>
        <p:spPr>
          <a:xfrm>
            <a:off x="6737318" y="2341816"/>
            <a:ext cx="1168336" cy="352425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ctr"/>
            <a:r>
              <a:rPr sz="1350" b="0">
                <a:solidFill>
                  <a:srgbClr val="1A171B"/>
                </a:solidFill>
                <a:latin typeface="NunitoSans"/>
              </a:rPr>
              <a:t>6 мес</a:t>
            </a:r>
          </a:p>
        </p:txBody>
      </p:sp>
      <p:sp>
        <p:nvSpPr>
          <p:cNvPr id="18" name="Плашка"/>
          <p:cNvSpPr/>
          <p:nvPr/>
        </p:nvSpPr>
        <p:spPr>
          <a:xfrm>
            <a:off x="7962900" y="2160842"/>
            <a:ext cx="1168336" cy="533400"/>
          </a:xfrm>
          <a:prstGeom prst="roundRect">
            <a:avLst>
              <a:gd name="adj" fmla="val 5357"/>
            </a:avLst>
          </a:prstGeom>
          <a:gradFill rotWithShape="1">
            <a:gsLst>
              <a:gs pos="0">
                <a:srgbClr val="EA670D">
                  <a:alpha val="100000"/>
                </a:srgbClr>
              </a:gs>
              <a:gs pos="60000">
                <a:srgbClr val="EB3300">
                  <a:alpha val="100000"/>
                </a:srgbClr>
              </a:gs>
              <a:gs pos="100000">
                <a:srgbClr val="E20541">
                  <a:alpha val="100000"/>
                </a:srgbClr>
              </a:gs>
            </a:gsLst>
            <a:lin ang="19200000" scaled="0"/>
          </a:gradFill>
          <a:ln>
            <a:noFill/>
          </a:ln>
          <a:effectLst/>
        </p:spPr>
        <p:txBody>
          <a:bodyPr rtlCol="0" anchor="ctr"/>
          <a:lstStyle/>
          <a:p/>
        </p:txBody>
      </p:sp>
      <p:sp>
        <p:nvSpPr>
          <p:cNvPr id="19" name="Текст"/>
          <p:cNvSpPr txBox="1"/>
          <p:nvPr/>
        </p:nvSpPr>
        <p:spPr>
          <a:xfrm>
            <a:off x="7962900" y="2341816"/>
            <a:ext cx="1168336" cy="352425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ctr"/>
            <a:r>
              <a:rPr sz="1350" b="0">
                <a:solidFill>
                  <a:srgbClr val="FFFFFF"/>
                </a:solidFill>
                <a:latin typeface="NunitoSans"/>
              </a:rPr>
              <a:t>7 мес</a:t>
            </a:r>
          </a:p>
        </p:txBody>
      </p:sp>
      <p:sp>
        <p:nvSpPr>
          <p:cNvPr id="20" name="Плашка"/>
          <p:cNvSpPr/>
          <p:nvPr/>
        </p:nvSpPr>
        <p:spPr>
          <a:xfrm>
            <a:off x="9188386" y="2160842"/>
            <a:ext cx="1168336" cy="533400"/>
          </a:xfrm>
          <a:prstGeom prst="roundRect">
            <a:avLst>
              <a:gd name="adj" fmla="val 5357"/>
            </a:avLst>
          </a:prstGeom>
          <a:gradFill rotWithShape="1">
            <a:gsLst>
              <a:gs pos="0">
                <a:srgbClr val="EA670D">
                  <a:alpha val="100000"/>
                </a:srgbClr>
              </a:gs>
              <a:gs pos="60000">
                <a:srgbClr val="EB3300">
                  <a:alpha val="100000"/>
                </a:srgbClr>
              </a:gs>
              <a:gs pos="100000">
                <a:srgbClr val="E20541">
                  <a:alpha val="100000"/>
                </a:srgbClr>
              </a:gs>
            </a:gsLst>
            <a:lin ang="19200000" scaled="0"/>
          </a:gradFill>
          <a:ln>
            <a:noFill/>
          </a:ln>
          <a:effectLst/>
        </p:spPr>
        <p:txBody>
          <a:bodyPr rtlCol="0" anchor="ctr"/>
          <a:lstStyle/>
          <a:p/>
        </p:txBody>
      </p:sp>
      <p:sp>
        <p:nvSpPr>
          <p:cNvPr id="21" name="Текст"/>
          <p:cNvSpPr txBox="1"/>
          <p:nvPr/>
        </p:nvSpPr>
        <p:spPr>
          <a:xfrm>
            <a:off x="9188386" y="2341816"/>
            <a:ext cx="1168336" cy="352425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ctr"/>
            <a:r>
              <a:rPr sz="1350" b="0">
                <a:solidFill>
                  <a:srgbClr val="FFFFFF"/>
                </a:solidFill>
                <a:latin typeface="NunitoSans"/>
              </a:rPr>
              <a:t>8 мес</a:t>
            </a:r>
          </a:p>
        </p:txBody>
      </p:sp>
      <p:sp>
        <p:nvSpPr>
          <p:cNvPr id="22" name="Плашка"/>
          <p:cNvSpPr/>
          <p:nvPr/>
        </p:nvSpPr>
        <p:spPr>
          <a:xfrm>
            <a:off x="10413968" y="2160842"/>
            <a:ext cx="1168336" cy="533400"/>
          </a:xfrm>
          <a:prstGeom prst="roundRect">
            <a:avLst>
              <a:gd name="adj" fmla="val 5357"/>
            </a:avLst>
          </a:prstGeom>
          <a:gradFill rotWithShape="1">
            <a:gsLst>
              <a:gs pos="0">
                <a:srgbClr val="EA670D">
                  <a:alpha val="100000"/>
                </a:srgbClr>
              </a:gs>
              <a:gs pos="60000">
                <a:srgbClr val="EB3300">
                  <a:alpha val="100000"/>
                </a:srgbClr>
              </a:gs>
              <a:gs pos="100000">
                <a:srgbClr val="E20541">
                  <a:alpha val="100000"/>
                </a:srgbClr>
              </a:gs>
            </a:gsLst>
            <a:lin ang="19200000" scaled="0"/>
          </a:gradFill>
          <a:ln>
            <a:noFill/>
          </a:ln>
          <a:effectLst/>
        </p:spPr>
        <p:txBody>
          <a:bodyPr rtlCol="0" anchor="ctr"/>
          <a:lstStyle/>
          <a:p/>
        </p:txBody>
      </p:sp>
      <p:sp>
        <p:nvSpPr>
          <p:cNvPr id="23" name="Текст"/>
          <p:cNvSpPr txBox="1"/>
          <p:nvPr/>
        </p:nvSpPr>
        <p:spPr>
          <a:xfrm>
            <a:off x="10413968" y="2341816"/>
            <a:ext cx="1168336" cy="352425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ctr"/>
            <a:r>
              <a:rPr sz="1350" b="0">
                <a:solidFill>
                  <a:srgbClr val="FFFFFF"/>
                </a:solidFill>
                <a:latin typeface="NunitoSans"/>
              </a:rPr>
              <a:t>9 мес</a:t>
            </a:r>
          </a:p>
        </p:txBody>
      </p:sp>
      <p:sp>
        <p:nvSpPr>
          <p:cNvPr id="24" name="Текст"/>
          <p:cNvSpPr txBox="1"/>
          <p:nvPr/>
        </p:nvSpPr>
        <p:spPr>
          <a:xfrm>
            <a:off x="609600" y="2903792"/>
            <a:ext cx="3371850" cy="261938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979"/>
              </a:lnSpc>
            </a:pPr>
            <a:r>
              <a:rPr sz="1650" b="0">
                <a:solidFill>
                  <a:srgbClr val="1A171B"/>
                </a:solidFill>
                <a:latin typeface="Unbounded"/>
              </a:rPr>
              <a:t>Подготовка бизнеса</a:t>
            </a:r>
          </a:p>
        </p:txBody>
      </p:sp>
      <p:sp>
        <p:nvSpPr>
          <p:cNvPr id="25" name="Линия"/>
          <p:cNvSpPr/>
          <p:nvPr/>
        </p:nvSpPr>
        <p:spPr>
          <a:xfrm>
            <a:off x="609600" y="3299079"/>
            <a:ext cx="3371850" cy="9525"/>
          </a:xfrm>
          <a:prstGeom prst="rect">
            <a:avLst/>
          </a:prstGeom>
          <a:solidFill>
            <a:srgbClr val="D9DADB"/>
          </a:solidFill>
          <a:ln>
            <a:noFill/>
          </a:ln>
          <a:effectLst/>
        </p:spPr>
        <p:txBody>
          <a:bodyPr rtlCol="0" anchor="ctr"/>
          <a:lstStyle/>
          <a:p/>
        </p:txBody>
      </p:sp>
      <p:sp>
        <p:nvSpPr>
          <p:cNvPr id="26" name="Текст"/>
          <p:cNvSpPr txBox="1"/>
          <p:nvPr/>
        </p:nvSpPr>
        <p:spPr>
          <a:xfrm>
            <a:off x="609600" y="3413379"/>
            <a:ext cx="3371850" cy="262795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995"/>
              </a:lnSpc>
            </a:pPr>
            <a:r>
              <a:rPr sz="1425" b="0">
                <a:solidFill>
                  <a:srgbClr val="1A171B"/>
                </a:solidFill>
                <a:latin typeface="NunitoSans"/>
              </a:rPr>
              <a:t>Сбор информации о компании</a:t>
            </a:r>
          </a:p>
        </p:txBody>
      </p:sp>
      <p:sp>
        <p:nvSpPr>
          <p:cNvPr id="27" name="Линия"/>
          <p:cNvSpPr/>
          <p:nvPr/>
        </p:nvSpPr>
        <p:spPr>
          <a:xfrm>
            <a:off x="609600" y="3790474"/>
            <a:ext cx="3371850" cy="9525"/>
          </a:xfrm>
          <a:prstGeom prst="rect">
            <a:avLst/>
          </a:prstGeom>
          <a:solidFill>
            <a:srgbClr val="D9DADB"/>
          </a:solidFill>
          <a:ln>
            <a:noFill/>
          </a:ln>
          <a:effectLst/>
        </p:spPr>
        <p:txBody>
          <a:bodyPr rtlCol="0" anchor="ctr"/>
          <a:lstStyle/>
          <a:p/>
        </p:txBody>
      </p:sp>
      <p:sp>
        <p:nvSpPr>
          <p:cNvPr id="28" name="Текст"/>
          <p:cNvSpPr txBox="1"/>
          <p:nvPr/>
        </p:nvSpPr>
        <p:spPr>
          <a:xfrm>
            <a:off x="609600" y="3904774"/>
            <a:ext cx="3371850" cy="262795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995"/>
              </a:lnSpc>
            </a:pPr>
            <a:r>
              <a:rPr sz="1425" b="0">
                <a:solidFill>
                  <a:srgbClr val="1A171B"/>
                </a:solidFill>
                <a:latin typeface="NunitoSans"/>
              </a:rPr>
              <a:t>Финансовая модель и оценка</a:t>
            </a:r>
          </a:p>
        </p:txBody>
      </p:sp>
      <p:sp>
        <p:nvSpPr>
          <p:cNvPr id="29" name="Линия"/>
          <p:cNvSpPr/>
          <p:nvPr/>
        </p:nvSpPr>
        <p:spPr>
          <a:xfrm>
            <a:off x="609600" y="4281964"/>
            <a:ext cx="3371850" cy="9525"/>
          </a:xfrm>
          <a:prstGeom prst="rect">
            <a:avLst/>
          </a:prstGeom>
          <a:solidFill>
            <a:srgbClr val="D9DADB"/>
          </a:solidFill>
          <a:ln>
            <a:noFill/>
          </a:ln>
          <a:effectLst/>
        </p:spPr>
        <p:txBody>
          <a:bodyPr rtlCol="0" anchor="ctr"/>
          <a:lstStyle/>
          <a:p/>
        </p:txBody>
      </p:sp>
      <p:sp>
        <p:nvSpPr>
          <p:cNvPr id="30" name="Текст"/>
          <p:cNvSpPr txBox="1"/>
          <p:nvPr/>
        </p:nvSpPr>
        <p:spPr>
          <a:xfrm>
            <a:off x="609600" y="4396264"/>
            <a:ext cx="3371850" cy="262795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995"/>
              </a:lnSpc>
            </a:pPr>
            <a:r>
              <a:rPr sz="1425" b="0">
                <a:solidFill>
                  <a:srgbClr val="1A171B"/>
                </a:solidFill>
                <a:latin typeface="NunitoSans"/>
              </a:rPr>
              <a:t>Юридическое структурирование</a:t>
            </a:r>
          </a:p>
        </p:txBody>
      </p:sp>
      <p:sp>
        <p:nvSpPr>
          <p:cNvPr id="31" name="Линия"/>
          <p:cNvSpPr/>
          <p:nvPr/>
        </p:nvSpPr>
        <p:spPr>
          <a:xfrm>
            <a:off x="609600" y="4773358"/>
            <a:ext cx="3371850" cy="9525"/>
          </a:xfrm>
          <a:prstGeom prst="rect">
            <a:avLst/>
          </a:prstGeom>
          <a:solidFill>
            <a:srgbClr val="D9DADB"/>
          </a:solidFill>
          <a:ln>
            <a:noFill/>
          </a:ln>
          <a:effectLst/>
        </p:spPr>
        <p:txBody>
          <a:bodyPr rtlCol="0" anchor="ctr"/>
          <a:lstStyle/>
          <a:p/>
        </p:txBody>
      </p:sp>
      <p:sp>
        <p:nvSpPr>
          <p:cNvPr id="32" name="Текст"/>
          <p:cNvSpPr txBox="1"/>
          <p:nvPr/>
        </p:nvSpPr>
        <p:spPr>
          <a:xfrm>
            <a:off x="609600" y="4887658"/>
            <a:ext cx="2988278" cy="5161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95"/>
              </a:lnSpc>
            </a:pPr>
            <a:r>
              <a:rPr sz="1425" b="0">
                <a:solidFill>
                  <a:srgbClr val="1A171B"/>
                </a:solidFill>
                <a:latin typeface="NunitoSans"/>
              </a:rPr>
              <a:t>Подготовка инвестиционных материалов</a:t>
            </a:r>
          </a:p>
        </p:txBody>
      </p:sp>
      <p:sp>
        <p:nvSpPr>
          <p:cNvPr id="33" name="Текст"/>
          <p:cNvSpPr txBox="1"/>
          <p:nvPr/>
        </p:nvSpPr>
        <p:spPr>
          <a:xfrm>
            <a:off x="4286250" y="2903792"/>
            <a:ext cx="2594896" cy="5238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79"/>
              </a:lnSpc>
            </a:pPr>
            <a:r>
              <a:rPr sz="1650" b="0">
                <a:solidFill>
                  <a:srgbClr val="1A171B"/>
                </a:solidFill>
                <a:latin typeface="Unbounded"/>
              </a:rPr>
              <a:t>Структурирование сделки</a:t>
            </a:r>
          </a:p>
        </p:txBody>
      </p:sp>
      <p:sp>
        <p:nvSpPr>
          <p:cNvPr id="34" name="Линия"/>
          <p:cNvSpPr/>
          <p:nvPr/>
        </p:nvSpPr>
        <p:spPr>
          <a:xfrm>
            <a:off x="4286250" y="3561016"/>
            <a:ext cx="3371850" cy="9525"/>
          </a:xfrm>
          <a:prstGeom prst="rect">
            <a:avLst/>
          </a:prstGeom>
          <a:solidFill>
            <a:srgbClr val="D9DADB"/>
          </a:solidFill>
          <a:ln>
            <a:noFill/>
          </a:ln>
          <a:effectLst/>
        </p:spPr>
        <p:txBody>
          <a:bodyPr rtlCol="0" anchor="ctr"/>
          <a:lstStyle/>
          <a:p/>
        </p:txBody>
      </p:sp>
      <p:sp>
        <p:nvSpPr>
          <p:cNvPr id="35" name="Текст"/>
          <p:cNvSpPr txBox="1"/>
          <p:nvPr/>
        </p:nvSpPr>
        <p:spPr>
          <a:xfrm>
            <a:off x="4286250" y="3675316"/>
            <a:ext cx="3471267" cy="262795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995"/>
              </a:lnSpc>
            </a:pPr>
            <a:r>
              <a:rPr sz="1425" b="0">
                <a:solidFill>
                  <a:srgbClr val="1A171B"/>
                </a:solidFill>
                <a:latin typeface="NunitoSans"/>
              </a:rPr>
              <a:t>Определение параметров раунда</a:t>
            </a:r>
          </a:p>
        </p:txBody>
      </p:sp>
      <p:sp>
        <p:nvSpPr>
          <p:cNvPr id="36" name="Линия"/>
          <p:cNvSpPr/>
          <p:nvPr/>
        </p:nvSpPr>
        <p:spPr>
          <a:xfrm>
            <a:off x="4286250" y="4052411"/>
            <a:ext cx="3371850" cy="9525"/>
          </a:xfrm>
          <a:prstGeom prst="rect">
            <a:avLst/>
          </a:prstGeom>
          <a:solidFill>
            <a:srgbClr val="D9DADB"/>
          </a:solidFill>
          <a:ln>
            <a:noFill/>
          </a:ln>
          <a:effectLst/>
        </p:spPr>
        <p:txBody>
          <a:bodyPr rtlCol="0" anchor="ctr"/>
          <a:lstStyle/>
          <a:p/>
        </p:txBody>
      </p:sp>
      <p:sp>
        <p:nvSpPr>
          <p:cNvPr id="37" name="Текст"/>
          <p:cNvSpPr txBox="1"/>
          <p:nvPr/>
        </p:nvSpPr>
        <p:spPr>
          <a:xfrm>
            <a:off x="4286250" y="4166711"/>
            <a:ext cx="3371850" cy="262795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995"/>
              </a:lnSpc>
            </a:pPr>
            <a:r>
              <a:rPr sz="1425" b="0">
                <a:solidFill>
                  <a:srgbClr val="1A171B"/>
                </a:solidFill>
                <a:latin typeface="NunitoSans"/>
              </a:rPr>
              <a:t>Подготовка документов</a:t>
            </a:r>
          </a:p>
        </p:txBody>
      </p:sp>
      <p:sp>
        <p:nvSpPr>
          <p:cNvPr id="38" name="Линия"/>
          <p:cNvSpPr/>
          <p:nvPr/>
        </p:nvSpPr>
        <p:spPr>
          <a:xfrm>
            <a:off x="4286250" y="4543901"/>
            <a:ext cx="3371850" cy="9525"/>
          </a:xfrm>
          <a:prstGeom prst="rect">
            <a:avLst/>
          </a:prstGeom>
          <a:solidFill>
            <a:srgbClr val="D9DADB"/>
          </a:solidFill>
          <a:ln>
            <a:noFill/>
          </a:ln>
          <a:effectLst/>
        </p:spPr>
        <p:txBody>
          <a:bodyPr rtlCol="0" anchor="ctr"/>
          <a:lstStyle/>
          <a:p/>
        </p:txBody>
      </p:sp>
      <p:sp>
        <p:nvSpPr>
          <p:cNvPr id="39" name="Текст"/>
          <p:cNvSpPr txBox="1"/>
          <p:nvPr/>
        </p:nvSpPr>
        <p:spPr>
          <a:xfrm>
            <a:off x="4286250" y="4658201"/>
            <a:ext cx="3143345" cy="5161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95"/>
              </a:lnSpc>
            </a:pPr>
            <a:r>
              <a:rPr sz="1425" b="0">
                <a:solidFill>
                  <a:srgbClr val="1A171B"/>
                </a:solidFill>
                <a:latin typeface="NunitoSans"/>
              </a:rPr>
              <a:t>Выбор инвестиционных платформ и брокеров</a:t>
            </a:r>
          </a:p>
        </p:txBody>
      </p:sp>
      <p:sp>
        <p:nvSpPr>
          <p:cNvPr id="40" name="Линия"/>
          <p:cNvSpPr/>
          <p:nvPr/>
        </p:nvSpPr>
        <p:spPr>
          <a:xfrm>
            <a:off x="4286250" y="5288566"/>
            <a:ext cx="3371850" cy="9525"/>
          </a:xfrm>
          <a:prstGeom prst="rect">
            <a:avLst/>
          </a:prstGeom>
          <a:solidFill>
            <a:srgbClr val="D9DADB"/>
          </a:solidFill>
          <a:ln>
            <a:noFill/>
          </a:ln>
          <a:effectLst/>
        </p:spPr>
        <p:txBody>
          <a:bodyPr rtlCol="0" anchor="ctr"/>
          <a:lstStyle/>
          <a:p/>
        </p:txBody>
      </p:sp>
      <p:sp>
        <p:nvSpPr>
          <p:cNvPr id="41" name="Текст"/>
          <p:cNvSpPr txBox="1"/>
          <p:nvPr/>
        </p:nvSpPr>
        <p:spPr>
          <a:xfrm>
            <a:off x="4286250" y="5402866"/>
            <a:ext cx="2702242" cy="5161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95"/>
              </a:lnSpc>
            </a:pPr>
            <a:r>
              <a:rPr sz="1425" b="0">
                <a:solidFill>
                  <a:srgbClr val="1A171B"/>
                </a:solidFill>
                <a:latin typeface="NunitoSans"/>
              </a:rPr>
              <a:t>Переговоры с партнерами по размещению</a:t>
            </a:r>
          </a:p>
        </p:txBody>
      </p:sp>
      <p:sp>
        <p:nvSpPr>
          <p:cNvPr id="42" name="Текст"/>
          <p:cNvSpPr txBox="1"/>
          <p:nvPr/>
        </p:nvSpPr>
        <p:spPr>
          <a:xfrm>
            <a:off x="7962900" y="2903792"/>
            <a:ext cx="3371850" cy="261938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979"/>
              </a:lnSpc>
            </a:pPr>
            <a:r>
              <a:rPr sz="1650" b="0">
                <a:solidFill>
                  <a:srgbClr val="1A171B"/>
                </a:solidFill>
                <a:latin typeface="Unbounded"/>
              </a:rPr>
              <a:t>Размещение и сбор</a:t>
            </a:r>
          </a:p>
        </p:txBody>
      </p:sp>
      <p:sp>
        <p:nvSpPr>
          <p:cNvPr id="43" name="Линия"/>
          <p:cNvSpPr/>
          <p:nvPr/>
        </p:nvSpPr>
        <p:spPr>
          <a:xfrm>
            <a:off x="7962900" y="3299079"/>
            <a:ext cx="3371850" cy="9525"/>
          </a:xfrm>
          <a:prstGeom prst="rect">
            <a:avLst/>
          </a:prstGeom>
          <a:solidFill>
            <a:srgbClr val="D9DADB"/>
          </a:solidFill>
          <a:ln>
            <a:noFill/>
          </a:ln>
          <a:effectLst/>
        </p:spPr>
        <p:txBody>
          <a:bodyPr rtlCol="0" anchor="ctr"/>
          <a:lstStyle/>
          <a:p/>
        </p:txBody>
      </p:sp>
      <p:sp>
        <p:nvSpPr>
          <p:cNvPr id="44" name="Текст"/>
          <p:cNvSpPr txBox="1"/>
          <p:nvPr/>
        </p:nvSpPr>
        <p:spPr>
          <a:xfrm>
            <a:off x="7962900" y="3413379"/>
            <a:ext cx="3371850" cy="262795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995"/>
              </a:lnSpc>
            </a:pPr>
            <a:r>
              <a:rPr sz="1425" b="0">
                <a:solidFill>
                  <a:srgbClr val="1A171B"/>
                </a:solidFill>
                <a:latin typeface="NunitoSans"/>
              </a:rPr>
              <a:t>Roadshow</a:t>
            </a:r>
          </a:p>
        </p:txBody>
      </p:sp>
      <p:sp>
        <p:nvSpPr>
          <p:cNvPr id="45" name="Линия"/>
          <p:cNvSpPr/>
          <p:nvPr/>
        </p:nvSpPr>
        <p:spPr>
          <a:xfrm>
            <a:off x="7962900" y="3790474"/>
            <a:ext cx="3371850" cy="9525"/>
          </a:xfrm>
          <a:prstGeom prst="rect">
            <a:avLst/>
          </a:prstGeom>
          <a:solidFill>
            <a:srgbClr val="D9DADB"/>
          </a:solidFill>
          <a:ln>
            <a:noFill/>
          </a:ln>
          <a:effectLst/>
        </p:spPr>
        <p:txBody>
          <a:bodyPr rtlCol="0" anchor="ctr"/>
          <a:lstStyle/>
          <a:p/>
        </p:txBody>
      </p:sp>
      <p:sp>
        <p:nvSpPr>
          <p:cNvPr id="46" name="Текст"/>
          <p:cNvSpPr txBox="1"/>
          <p:nvPr/>
        </p:nvSpPr>
        <p:spPr>
          <a:xfrm>
            <a:off x="7962900" y="3904774"/>
            <a:ext cx="3371850" cy="262795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995"/>
              </a:lnSpc>
            </a:pPr>
            <a:r>
              <a:rPr sz="1425" b="0">
                <a:solidFill>
                  <a:srgbClr val="1A171B"/>
                </a:solidFill>
                <a:latin typeface="NunitoSans"/>
              </a:rPr>
              <a:t>Работа с инвесторами</a:t>
            </a:r>
          </a:p>
        </p:txBody>
      </p:sp>
      <p:sp>
        <p:nvSpPr>
          <p:cNvPr id="47" name="Линия"/>
          <p:cNvSpPr/>
          <p:nvPr/>
        </p:nvSpPr>
        <p:spPr>
          <a:xfrm>
            <a:off x="7962900" y="4281964"/>
            <a:ext cx="3371850" cy="9525"/>
          </a:xfrm>
          <a:prstGeom prst="rect">
            <a:avLst/>
          </a:prstGeom>
          <a:solidFill>
            <a:srgbClr val="D9DADB"/>
          </a:solidFill>
          <a:ln>
            <a:noFill/>
          </a:ln>
          <a:effectLst/>
        </p:spPr>
        <p:txBody>
          <a:bodyPr rtlCol="0" anchor="ctr"/>
          <a:lstStyle/>
          <a:p/>
        </p:txBody>
      </p:sp>
      <p:sp>
        <p:nvSpPr>
          <p:cNvPr id="48" name="Текст"/>
          <p:cNvSpPr txBox="1"/>
          <p:nvPr/>
        </p:nvSpPr>
        <p:spPr>
          <a:xfrm>
            <a:off x="7962900" y="4396264"/>
            <a:ext cx="3371850" cy="262795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995"/>
              </a:lnSpc>
            </a:pPr>
            <a:r>
              <a:rPr sz="1425" b="0">
                <a:solidFill>
                  <a:srgbClr val="1A171B"/>
                </a:solidFill>
                <a:latin typeface="NunitoSans"/>
              </a:rPr>
              <a:t>Сбор заявок и инвестиций</a:t>
            </a:r>
          </a:p>
        </p:txBody>
      </p:sp>
      <p:sp>
        <p:nvSpPr>
          <p:cNvPr id="49" name="Линия"/>
          <p:cNvSpPr/>
          <p:nvPr/>
        </p:nvSpPr>
        <p:spPr>
          <a:xfrm>
            <a:off x="7962900" y="4773358"/>
            <a:ext cx="3371850" cy="9525"/>
          </a:xfrm>
          <a:prstGeom prst="rect">
            <a:avLst/>
          </a:prstGeom>
          <a:solidFill>
            <a:srgbClr val="D9DADB"/>
          </a:solidFill>
          <a:ln>
            <a:noFill/>
          </a:ln>
          <a:effectLst/>
        </p:spPr>
        <p:txBody>
          <a:bodyPr rtlCol="0" anchor="ctr"/>
          <a:lstStyle/>
          <a:p/>
        </p:txBody>
      </p:sp>
      <p:sp>
        <p:nvSpPr>
          <p:cNvPr id="50" name="Текст"/>
          <p:cNvSpPr txBox="1"/>
          <p:nvPr/>
        </p:nvSpPr>
        <p:spPr>
          <a:xfrm>
            <a:off x="7962900" y="4887658"/>
            <a:ext cx="3371850" cy="262795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995"/>
              </a:lnSpc>
            </a:pPr>
            <a:r>
              <a:rPr sz="1425" b="0">
                <a:solidFill>
                  <a:srgbClr val="1A171B"/>
                </a:solidFill>
                <a:latin typeface="NunitoSans"/>
              </a:rPr>
              <a:t>Закрытие раунда</a:t>
            </a:r>
          </a:p>
        </p:txBody>
      </p:sp>
      <p:sp>
        <p:nvSpPr>
          <p:cNvPr id="51" name="Линия"/>
          <p:cNvSpPr/>
          <p:nvPr/>
        </p:nvSpPr>
        <p:spPr>
          <a:xfrm>
            <a:off x="609600" y="6291262"/>
            <a:ext cx="10972800" cy="9525"/>
          </a:xfrm>
          <a:prstGeom prst="rect">
            <a:avLst/>
          </a:prstGeom>
          <a:solidFill>
            <a:srgbClr val="D9DADB"/>
          </a:solidFill>
          <a:ln>
            <a:noFill/>
          </a:ln>
          <a:effectLst/>
        </p:spPr>
        <p:txBody>
          <a:bodyPr rtlCol="0" anchor="ctr"/>
          <a:lstStyle/>
          <a:p/>
        </p:txBody>
      </p:sp>
      <p:sp>
        <p:nvSpPr>
          <p:cNvPr id="52" name="Текст"/>
          <p:cNvSpPr txBox="1"/>
          <p:nvPr/>
        </p:nvSpPr>
        <p:spPr>
          <a:xfrm>
            <a:off x="609600" y="6415088"/>
            <a:ext cx="172083" cy="195262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350"/>
              </a:lnSpc>
            </a:pPr>
            <a:r>
              <a:rPr sz="1125" b="1">
                <a:solidFill>
                  <a:srgbClr val="1A171B"/>
                </a:solidFill>
                <a:latin typeface="NunitoSans"/>
              </a:rPr>
              <a:t>7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Линия"/>
          <p:cNvSpPr/>
          <p:nvPr/>
        </p:nvSpPr>
        <p:spPr>
          <a:xfrm>
            <a:off x="609600" y="800100"/>
            <a:ext cx="10972800" cy="9525"/>
          </a:xfrm>
          <a:prstGeom prst="rect">
            <a:avLst/>
          </a:prstGeom>
          <a:solidFill>
            <a:srgbClr val="1A171B"/>
          </a:solidFill>
          <a:ln>
            <a:noFill/>
          </a:ln>
          <a:effectLst/>
        </p:spPr>
        <p:txBody>
          <a:bodyPr rtlCol="0" anchor="ctr"/>
          <a:lstStyle/>
          <a:p/>
        </p:txBody>
      </p:sp>
      <p:pic>
        <p:nvPicPr>
          <p:cNvPr id="3" name="Picture 2" descr="0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419100"/>
            <a:ext cx="759047" cy="247650"/>
          </a:xfrm>
          <a:prstGeom prst="rect">
            <a:avLst/>
          </a:prstGeom>
        </p:spPr>
      </p:pic>
      <p:sp>
        <p:nvSpPr>
          <p:cNvPr id="4" name="Текст"/>
          <p:cNvSpPr txBox="1"/>
          <p:nvPr/>
        </p:nvSpPr>
        <p:spPr>
          <a:xfrm>
            <a:off x="609600" y="1095375"/>
            <a:ext cx="10972800" cy="441579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3476"/>
              </a:lnSpc>
            </a:pPr>
            <a:r>
              <a:rPr sz="2850" b="0">
                <a:solidFill>
                  <a:srgbClr val="1A171B"/>
                </a:solidFill>
                <a:latin typeface="Unbounded"/>
              </a:rPr>
              <a:t>Фокус BITL</a:t>
            </a:r>
          </a:p>
        </p:txBody>
      </p:sp>
      <p:sp>
        <p:nvSpPr>
          <p:cNvPr id="5" name="Линия"/>
          <p:cNvSpPr/>
          <p:nvPr/>
        </p:nvSpPr>
        <p:spPr>
          <a:xfrm>
            <a:off x="609600" y="2690336"/>
            <a:ext cx="10972800" cy="9525"/>
          </a:xfrm>
          <a:prstGeom prst="rect">
            <a:avLst/>
          </a:prstGeom>
          <a:solidFill>
            <a:srgbClr val="1A171B"/>
          </a:solidFill>
          <a:ln>
            <a:noFill/>
          </a:ln>
          <a:effectLst/>
        </p:spPr>
        <p:txBody>
          <a:bodyPr rtlCol="0" anchor="ctr"/>
          <a:lstStyle/>
          <a:p/>
        </p:txBody>
      </p:sp>
      <p:sp>
        <p:nvSpPr>
          <p:cNvPr id="6" name="Текст"/>
          <p:cNvSpPr txBox="1"/>
          <p:nvPr/>
        </p:nvSpPr>
        <p:spPr>
          <a:xfrm>
            <a:off x="609600" y="1956054"/>
            <a:ext cx="3048000" cy="261938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979"/>
              </a:lnSpc>
            </a:pPr>
            <a:r>
              <a:rPr sz="1650" b="0">
                <a:solidFill>
                  <a:srgbClr val="1A171B"/>
                </a:solidFill>
                <a:latin typeface="Unbounded"/>
              </a:rPr>
              <a:t>Зрелость компании</a:t>
            </a:r>
          </a:p>
        </p:txBody>
      </p:sp>
      <p:sp>
        <p:nvSpPr>
          <p:cNvPr id="7" name="Текст"/>
          <p:cNvSpPr txBox="1"/>
          <p:nvPr/>
        </p:nvSpPr>
        <p:spPr>
          <a:xfrm>
            <a:off x="4038600" y="1975104"/>
            <a:ext cx="5472303" cy="5247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066"/>
              </a:lnSpc>
            </a:pPr>
            <a:r>
              <a:rPr sz="1425" b="0">
                <a:solidFill>
                  <a:srgbClr val="4A4A4C"/>
                </a:solidFill>
                <a:latin typeface="NunitoSans"/>
              </a:rPr>
              <a:t>Действующий продукт, подтвержденный спрос и готовность к масштабированию</a:t>
            </a:r>
          </a:p>
        </p:txBody>
      </p:sp>
      <p:sp>
        <p:nvSpPr>
          <p:cNvPr id="8" name="Линия"/>
          <p:cNvSpPr/>
          <p:nvPr/>
        </p:nvSpPr>
        <p:spPr>
          <a:xfrm>
            <a:off x="609600" y="3887057"/>
            <a:ext cx="10972800" cy="9525"/>
          </a:xfrm>
          <a:prstGeom prst="rect">
            <a:avLst/>
          </a:prstGeom>
          <a:solidFill>
            <a:srgbClr val="1A171B"/>
          </a:solidFill>
          <a:ln>
            <a:noFill/>
          </a:ln>
          <a:effectLst/>
        </p:spPr>
        <p:txBody>
          <a:bodyPr rtlCol="0" anchor="ctr"/>
          <a:lstStyle/>
          <a:p/>
        </p:txBody>
      </p:sp>
      <p:sp>
        <p:nvSpPr>
          <p:cNvPr id="9" name="Текст"/>
          <p:cNvSpPr txBox="1"/>
          <p:nvPr/>
        </p:nvSpPr>
        <p:spPr>
          <a:xfrm>
            <a:off x="609600" y="2890361"/>
            <a:ext cx="3048000" cy="261938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979"/>
              </a:lnSpc>
            </a:pPr>
            <a:r>
              <a:rPr sz="1650" b="0">
                <a:solidFill>
                  <a:srgbClr val="1A171B"/>
                </a:solidFill>
                <a:latin typeface="Unbounded"/>
              </a:rPr>
              <a:t>Направление бизнеса</a:t>
            </a:r>
          </a:p>
        </p:txBody>
      </p:sp>
      <p:sp>
        <p:nvSpPr>
          <p:cNvPr id="10" name="Текст"/>
          <p:cNvSpPr txBox="1"/>
          <p:nvPr/>
        </p:nvSpPr>
        <p:spPr>
          <a:xfrm>
            <a:off x="4038600" y="2909411"/>
            <a:ext cx="7982902" cy="78714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066"/>
              </a:lnSpc>
            </a:pPr>
            <a:r>
              <a:rPr sz="1425" b="0">
                <a:solidFill>
                  <a:srgbClr val="4A4A4C"/>
                </a:solidFill>
                <a:latin typeface="NunitoSans"/>
              </a:rPr>
              <a:t>Высокотехнологичные отрасли (AI, робототехника, Bio Tech, Med Tech, Fin Tech, Ed Tech, Food Tech, HR Tech, Ad Tech, беспилотные технологии и др.), отрасли реального сектора (агросектор, обрабатывающее производство и др.)</a:t>
            </a:r>
          </a:p>
        </p:txBody>
      </p:sp>
      <p:sp>
        <p:nvSpPr>
          <p:cNvPr id="11" name="Линия"/>
          <p:cNvSpPr/>
          <p:nvPr/>
        </p:nvSpPr>
        <p:spPr>
          <a:xfrm>
            <a:off x="609600" y="4559046"/>
            <a:ext cx="10972800" cy="9525"/>
          </a:xfrm>
          <a:prstGeom prst="rect">
            <a:avLst/>
          </a:prstGeom>
          <a:solidFill>
            <a:srgbClr val="1A171B"/>
          </a:solidFill>
          <a:ln>
            <a:noFill/>
          </a:ln>
          <a:effectLst/>
        </p:spPr>
        <p:txBody>
          <a:bodyPr rtlCol="0" anchor="ctr"/>
          <a:lstStyle/>
          <a:p/>
        </p:txBody>
      </p:sp>
      <p:sp>
        <p:nvSpPr>
          <p:cNvPr id="12" name="Текст"/>
          <p:cNvSpPr txBox="1"/>
          <p:nvPr/>
        </p:nvSpPr>
        <p:spPr>
          <a:xfrm>
            <a:off x="609600" y="4087082"/>
            <a:ext cx="3048000" cy="261938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979"/>
              </a:lnSpc>
            </a:pPr>
            <a:r>
              <a:rPr sz="1650" b="0">
                <a:solidFill>
                  <a:srgbClr val="1A171B"/>
                </a:solidFill>
                <a:latin typeface="Unbounded"/>
              </a:rPr>
              <a:t>Выручка в год, руб.</a:t>
            </a:r>
          </a:p>
        </p:txBody>
      </p:sp>
      <p:sp>
        <p:nvSpPr>
          <p:cNvPr id="13" name="Текст"/>
          <p:cNvSpPr txBox="1"/>
          <p:nvPr/>
        </p:nvSpPr>
        <p:spPr>
          <a:xfrm>
            <a:off x="4038600" y="4106132"/>
            <a:ext cx="7296150" cy="262414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2066"/>
              </a:lnSpc>
            </a:pPr>
            <a:r>
              <a:rPr sz="1425" b="0">
                <a:solidFill>
                  <a:srgbClr val="4A4A4C"/>
                </a:solidFill>
                <a:latin typeface="NunitoSans"/>
              </a:rPr>
              <a:t>Не менее 50 млн рублей</a:t>
            </a:r>
          </a:p>
        </p:txBody>
      </p:sp>
      <p:sp>
        <p:nvSpPr>
          <p:cNvPr id="14" name="Линия"/>
          <p:cNvSpPr/>
          <p:nvPr/>
        </p:nvSpPr>
        <p:spPr>
          <a:xfrm>
            <a:off x="609600" y="5231035"/>
            <a:ext cx="10972800" cy="9525"/>
          </a:xfrm>
          <a:prstGeom prst="rect">
            <a:avLst/>
          </a:prstGeom>
          <a:solidFill>
            <a:srgbClr val="1A171B"/>
          </a:solidFill>
          <a:ln>
            <a:noFill/>
          </a:ln>
          <a:effectLst/>
        </p:spPr>
        <p:txBody>
          <a:bodyPr rtlCol="0" anchor="ctr"/>
          <a:lstStyle/>
          <a:p/>
        </p:txBody>
      </p:sp>
      <p:sp>
        <p:nvSpPr>
          <p:cNvPr id="15" name="Текст"/>
          <p:cNvSpPr txBox="1"/>
          <p:nvPr/>
        </p:nvSpPr>
        <p:spPr>
          <a:xfrm>
            <a:off x="609600" y="4759071"/>
            <a:ext cx="3048000" cy="261938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979"/>
              </a:lnSpc>
            </a:pPr>
            <a:r>
              <a:rPr sz="1650" b="0">
                <a:solidFill>
                  <a:srgbClr val="1A171B"/>
                </a:solidFill>
                <a:latin typeface="Unbounded"/>
              </a:rPr>
              <a:t>Сумма раунда, руб.</a:t>
            </a:r>
          </a:p>
        </p:txBody>
      </p:sp>
      <p:sp>
        <p:nvSpPr>
          <p:cNvPr id="16" name="Текст"/>
          <p:cNvSpPr txBox="1"/>
          <p:nvPr/>
        </p:nvSpPr>
        <p:spPr>
          <a:xfrm>
            <a:off x="4038600" y="4778121"/>
            <a:ext cx="7296150" cy="262414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2066"/>
              </a:lnSpc>
            </a:pPr>
            <a:r>
              <a:rPr sz="1425" b="0">
                <a:solidFill>
                  <a:srgbClr val="4A4A4C"/>
                </a:solidFill>
                <a:latin typeface="NunitoSans"/>
              </a:rPr>
              <a:t>От 50 млн до 1 млрд рублей</a:t>
            </a:r>
          </a:p>
        </p:txBody>
      </p:sp>
      <p:sp>
        <p:nvSpPr>
          <p:cNvPr id="17" name="Текст"/>
          <p:cNvSpPr txBox="1"/>
          <p:nvPr/>
        </p:nvSpPr>
        <p:spPr>
          <a:xfrm>
            <a:off x="609600" y="5431060"/>
            <a:ext cx="3022282" cy="5238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79"/>
              </a:lnSpc>
            </a:pPr>
            <a:r>
              <a:rPr sz="1650" b="0">
                <a:solidFill>
                  <a:srgbClr val="1A171B"/>
                </a:solidFill>
                <a:latin typeface="Unbounded"/>
              </a:rPr>
              <a:t>Возможный сценарий заработка инвестора</a:t>
            </a:r>
          </a:p>
        </p:txBody>
      </p:sp>
      <p:sp>
        <p:nvSpPr>
          <p:cNvPr id="18" name="Текст"/>
          <p:cNvSpPr txBox="1"/>
          <p:nvPr/>
        </p:nvSpPr>
        <p:spPr>
          <a:xfrm>
            <a:off x="4038600" y="5450110"/>
            <a:ext cx="6755797" cy="5247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066"/>
              </a:lnSpc>
            </a:pPr>
            <a:r>
              <a:rPr sz="1425" b="0">
                <a:solidFill>
                  <a:srgbClr val="4A4A4C"/>
                </a:solidFill>
                <a:latin typeface="NunitoSans"/>
              </a:rPr>
              <a:t>Дивиденды, рост стоимости акций к IPO, выкуп акций компанией у миноритарных акционеров, продажа акций на вторичном рынке</a:t>
            </a:r>
          </a:p>
        </p:txBody>
      </p:sp>
      <p:sp>
        <p:nvSpPr>
          <p:cNvPr id="19" name="Линия"/>
          <p:cNvSpPr/>
          <p:nvPr/>
        </p:nvSpPr>
        <p:spPr>
          <a:xfrm>
            <a:off x="609600" y="6291262"/>
            <a:ext cx="10972800" cy="9525"/>
          </a:xfrm>
          <a:prstGeom prst="rect">
            <a:avLst/>
          </a:prstGeom>
          <a:solidFill>
            <a:srgbClr val="D9DADB"/>
          </a:solidFill>
          <a:ln>
            <a:noFill/>
          </a:ln>
          <a:effectLst/>
        </p:spPr>
        <p:txBody>
          <a:bodyPr rtlCol="0" anchor="ctr"/>
          <a:lstStyle/>
          <a:p/>
        </p:txBody>
      </p:sp>
      <p:sp>
        <p:nvSpPr>
          <p:cNvPr id="20" name="Текст"/>
          <p:cNvSpPr txBox="1"/>
          <p:nvPr/>
        </p:nvSpPr>
        <p:spPr>
          <a:xfrm>
            <a:off x="609600" y="6415088"/>
            <a:ext cx="172083" cy="195262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350"/>
              </a:lnSpc>
            </a:pPr>
            <a:r>
              <a:rPr sz="1125" b="1">
                <a:solidFill>
                  <a:srgbClr val="1A171B"/>
                </a:solidFill>
                <a:latin typeface="NunitoSans"/>
              </a:rPr>
              <a:t>8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Линия"/>
          <p:cNvSpPr/>
          <p:nvPr/>
        </p:nvSpPr>
        <p:spPr>
          <a:xfrm>
            <a:off x="609600" y="800100"/>
            <a:ext cx="10972800" cy="9525"/>
          </a:xfrm>
          <a:prstGeom prst="rect">
            <a:avLst/>
          </a:prstGeom>
          <a:solidFill>
            <a:srgbClr val="1A171B"/>
          </a:solidFill>
          <a:ln>
            <a:noFill/>
          </a:ln>
          <a:effectLst/>
        </p:spPr>
        <p:txBody>
          <a:bodyPr rtlCol="0" anchor="ctr"/>
          <a:lstStyle/>
          <a:p/>
        </p:txBody>
      </p:sp>
      <p:pic>
        <p:nvPicPr>
          <p:cNvPr id="3" name="Picture 2" descr="0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419100"/>
            <a:ext cx="759047" cy="247650"/>
          </a:xfrm>
          <a:prstGeom prst="rect">
            <a:avLst/>
          </a:prstGeom>
        </p:spPr>
      </p:pic>
      <p:sp>
        <p:nvSpPr>
          <p:cNvPr id="4" name="Текст"/>
          <p:cNvSpPr txBox="1"/>
          <p:nvPr/>
        </p:nvSpPr>
        <p:spPr>
          <a:xfrm>
            <a:off x="609600" y="1095375"/>
            <a:ext cx="10972800" cy="441579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3476"/>
              </a:lnSpc>
            </a:pPr>
            <a:r>
              <a:rPr sz="2850" b="0">
                <a:solidFill>
                  <a:srgbClr val="1A171B"/>
                </a:solidFill>
                <a:latin typeface="Unbounded"/>
              </a:rPr>
              <a:t>Примеры компаний, привлекших капитал</a:t>
            </a:r>
          </a:p>
        </p:txBody>
      </p:sp>
      <p:sp>
        <p:nvSpPr>
          <p:cNvPr id="5" name="Линия"/>
          <p:cNvSpPr/>
          <p:nvPr/>
        </p:nvSpPr>
        <p:spPr>
          <a:xfrm>
            <a:off x="609600" y="1879854"/>
            <a:ext cx="2500312" cy="9525"/>
          </a:xfrm>
          <a:prstGeom prst="rect">
            <a:avLst/>
          </a:prstGeom>
          <a:solidFill>
            <a:srgbClr val="D9DADB"/>
          </a:solidFill>
          <a:ln>
            <a:noFill/>
          </a:ln>
          <a:effectLst/>
        </p:spPr>
        <p:txBody>
          <a:bodyPr rtlCol="0" anchor="ctr"/>
          <a:lstStyle/>
          <a:p/>
        </p:txBody>
      </p:sp>
      <p:pic>
        <p:nvPicPr>
          <p:cNvPr id="6" name="Picture 5" descr="05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" y="2083689"/>
            <a:ext cx="1554480" cy="335280"/>
          </a:xfrm>
          <a:prstGeom prst="rect">
            <a:avLst/>
          </a:prstGeom>
        </p:spPr>
      </p:pic>
      <p:sp>
        <p:nvSpPr>
          <p:cNvPr id="7" name="Текст"/>
          <p:cNvSpPr txBox="1"/>
          <p:nvPr/>
        </p:nvSpPr>
        <p:spPr>
          <a:xfrm>
            <a:off x="609600" y="2537079"/>
            <a:ext cx="2500312" cy="223838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710"/>
              </a:lnSpc>
            </a:pPr>
            <a:r>
              <a:rPr sz="1425" b="0">
                <a:solidFill>
                  <a:srgbClr val="1A171B"/>
                </a:solidFill>
                <a:latin typeface="Unbounded"/>
              </a:rPr>
              <a:t>«Бери Заряд!»</a:t>
            </a:r>
          </a:p>
        </p:txBody>
      </p:sp>
      <p:sp>
        <p:nvSpPr>
          <p:cNvPr id="8" name="Текст"/>
          <p:cNvSpPr txBox="1"/>
          <p:nvPr/>
        </p:nvSpPr>
        <p:spPr>
          <a:xfrm>
            <a:off x="609600" y="2837116"/>
            <a:ext cx="1931384" cy="43710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721"/>
              </a:lnSpc>
            </a:pPr>
            <a:r>
              <a:rPr sz="1275" b="0">
                <a:solidFill>
                  <a:srgbClr val="9C9D9F"/>
                </a:solidFill>
                <a:latin typeface="NunitoSans"/>
              </a:rPr>
              <a:t>Лидер рынка аренды пауэрбанков</a:t>
            </a:r>
          </a:p>
        </p:txBody>
      </p:sp>
      <p:sp>
        <p:nvSpPr>
          <p:cNvPr id="9" name="Текст"/>
          <p:cNvSpPr txBox="1"/>
          <p:nvPr/>
        </p:nvSpPr>
        <p:spPr>
          <a:xfrm>
            <a:off x="609600" y="3350419"/>
            <a:ext cx="2500312" cy="238125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800"/>
              </a:lnSpc>
            </a:pPr>
            <a:r>
              <a:rPr sz="1500" b="1">
                <a:solidFill>
                  <a:srgbClr val="EB3300"/>
                </a:solidFill>
                <a:latin typeface="Unbounded"/>
              </a:rPr>
              <a:t>750 млн руб.</a:t>
            </a:r>
          </a:p>
        </p:txBody>
      </p:sp>
      <p:sp>
        <p:nvSpPr>
          <p:cNvPr id="10" name="Линия"/>
          <p:cNvSpPr/>
          <p:nvPr/>
        </p:nvSpPr>
        <p:spPr>
          <a:xfrm>
            <a:off x="3433762" y="1879854"/>
            <a:ext cx="2500312" cy="9525"/>
          </a:xfrm>
          <a:prstGeom prst="rect">
            <a:avLst/>
          </a:prstGeom>
          <a:solidFill>
            <a:srgbClr val="D9DADB"/>
          </a:solidFill>
          <a:ln>
            <a:noFill/>
          </a:ln>
          <a:effectLst/>
        </p:spPr>
        <p:txBody>
          <a:bodyPr rtlCol="0" anchor="ctr"/>
          <a:lstStyle/>
          <a:p/>
        </p:txBody>
      </p:sp>
      <p:pic>
        <p:nvPicPr>
          <p:cNvPr id="11" name="Picture 10" descr="13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33762" y="2171795"/>
            <a:ext cx="1375410" cy="159068"/>
          </a:xfrm>
          <a:prstGeom prst="rect">
            <a:avLst/>
          </a:prstGeom>
        </p:spPr>
      </p:pic>
      <p:sp>
        <p:nvSpPr>
          <p:cNvPr id="12" name="Текст"/>
          <p:cNvSpPr txBox="1"/>
          <p:nvPr/>
        </p:nvSpPr>
        <p:spPr>
          <a:xfrm>
            <a:off x="3433762" y="2537079"/>
            <a:ext cx="2500312" cy="223838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710"/>
              </a:lnSpc>
            </a:pPr>
            <a:r>
              <a:rPr sz="1425" b="0">
                <a:solidFill>
                  <a:srgbClr val="1A171B"/>
                </a:solidFill>
                <a:latin typeface="Unbounded"/>
              </a:rPr>
              <a:t>«Самолет Плюс»</a:t>
            </a:r>
          </a:p>
        </p:txBody>
      </p:sp>
      <p:sp>
        <p:nvSpPr>
          <p:cNvPr id="13" name="Текст"/>
          <p:cNvSpPr txBox="1"/>
          <p:nvPr/>
        </p:nvSpPr>
        <p:spPr>
          <a:xfrm>
            <a:off x="3433762" y="2837116"/>
            <a:ext cx="2516124" cy="43710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721"/>
              </a:lnSpc>
            </a:pPr>
            <a:r>
              <a:rPr sz="1275" b="0">
                <a:solidFill>
                  <a:srgbClr val="9C9D9F"/>
                </a:solidFill>
                <a:latin typeface="NunitoSans"/>
              </a:rPr>
              <a:t>PropTech-компания, сервис квартирных решений</a:t>
            </a:r>
          </a:p>
        </p:txBody>
      </p:sp>
      <p:sp>
        <p:nvSpPr>
          <p:cNvPr id="14" name="Текст"/>
          <p:cNvSpPr txBox="1"/>
          <p:nvPr/>
        </p:nvSpPr>
        <p:spPr>
          <a:xfrm>
            <a:off x="3433762" y="3350419"/>
            <a:ext cx="2500312" cy="238125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800"/>
              </a:lnSpc>
            </a:pPr>
            <a:r>
              <a:rPr sz="1500" b="1">
                <a:solidFill>
                  <a:srgbClr val="EB3300"/>
                </a:solidFill>
                <a:latin typeface="Unbounded"/>
              </a:rPr>
              <a:t>825 млн руб.</a:t>
            </a:r>
          </a:p>
        </p:txBody>
      </p:sp>
      <p:sp>
        <p:nvSpPr>
          <p:cNvPr id="15" name="Линия"/>
          <p:cNvSpPr/>
          <p:nvPr/>
        </p:nvSpPr>
        <p:spPr>
          <a:xfrm>
            <a:off x="6257925" y="1879854"/>
            <a:ext cx="2500312" cy="9525"/>
          </a:xfrm>
          <a:prstGeom prst="rect">
            <a:avLst/>
          </a:prstGeom>
          <a:solidFill>
            <a:srgbClr val="D9DADB"/>
          </a:solidFill>
          <a:ln>
            <a:noFill/>
          </a:ln>
          <a:effectLst/>
        </p:spPr>
        <p:txBody>
          <a:bodyPr rtlCol="0" anchor="ctr"/>
          <a:lstStyle/>
          <a:p/>
        </p:txBody>
      </p:sp>
      <p:pic>
        <p:nvPicPr>
          <p:cNvPr id="16" name="Picture 15" descr="14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57925" y="2107978"/>
            <a:ext cx="1457325" cy="286607"/>
          </a:xfrm>
          <a:prstGeom prst="rect">
            <a:avLst/>
          </a:prstGeom>
        </p:spPr>
      </p:pic>
      <p:sp>
        <p:nvSpPr>
          <p:cNvPr id="17" name="Текст"/>
          <p:cNvSpPr txBox="1"/>
          <p:nvPr/>
        </p:nvSpPr>
        <p:spPr>
          <a:xfrm>
            <a:off x="6257925" y="2537079"/>
            <a:ext cx="2500312" cy="223838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710"/>
              </a:lnSpc>
            </a:pPr>
            <a:r>
              <a:rPr sz="1425" b="0">
                <a:solidFill>
                  <a:srgbClr val="1A171B"/>
                </a:solidFill>
                <a:latin typeface="Unbounded"/>
              </a:rPr>
              <a:t>Visible</a:t>
            </a:r>
          </a:p>
        </p:txBody>
      </p:sp>
      <p:sp>
        <p:nvSpPr>
          <p:cNvPr id="18" name="Текст"/>
          <p:cNvSpPr txBox="1"/>
          <p:nvPr/>
        </p:nvSpPr>
        <p:spPr>
          <a:xfrm>
            <a:off x="6257925" y="2837116"/>
            <a:ext cx="2219134" cy="43710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721"/>
              </a:lnSpc>
            </a:pPr>
            <a:r>
              <a:rPr sz="1275" b="0">
                <a:solidFill>
                  <a:srgbClr val="9C9D9F"/>
                </a:solidFill>
                <a:latin typeface="NunitoSans"/>
              </a:rPr>
              <a:t>Платформа мобильного перформанс-маркетинга</a:t>
            </a:r>
          </a:p>
        </p:txBody>
      </p:sp>
      <p:sp>
        <p:nvSpPr>
          <p:cNvPr id="19" name="Текст"/>
          <p:cNvSpPr txBox="1"/>
          <p:nvPr/>
        </p:nvSpPr>
        <p:spPr>
          <a:xfrm>
            <a:off x="6257925" y="3350419"/>
            <a:ext cx="2500312" cy="238125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800"/>
              </a:lnSpc>
            </a:pPr>
            <a:r>
              <a:rPr sz="1500" b="1">
                <a:solidFill>
                  <a:srgbClr val="EB3300"/>
                </a:solidFill>
                <a:latin typeface="Unbounded"/>
              </a:rPr>
              <a:t>660 млн руб.</a:t>
            </a:r>
          </a:p>
        </p:txBody>
      </p:sp>
      <p:sp>
        <p:nvSpPr>
          <p:cNvPr id="20" name="Линия"/>
          <p:cNvSpPr/>
          <p:nvPr/>
        </p:nvSpPr>
        <p:spPr>
          <a:xfrm>
            <a:off x="9082088" y="1879854"/>
            <a:ext cx="2500312" cy="9525"/>
          </a:xfrm>
          <a:prstGeom prst="rect">
            <a:avLst/>
          </a:prstGeom>
          <a:solidFill>
            <a:srgbClr val="D9DADB"/>
          </a:solidFill>
          <a:ln>
            <a:noFill/>
          </a:ln>
          <a:effectLst/>
        </p:spPr>
        <p:txBody>
          <a:bodyPr rtlCol="0" anchor="ctr"/>
          <a:lstStyle/>
          <a:p/>
        </p:txBody>
      </p:sp>
      <p:pic>
        <p:nvPicPr>
          <p:cNvPr id="21" name="Picture 20" descr="15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82088" y="2158460"/>
            <a:ext cx="1610582" cy="185738"/>
          </a:xfrm>
          <a:prstGeom prst="rect">
            <a:avLst/>
          </a:prstGeom>
        </p:spPr>
      </p:pic>
      <p:sp>
        <p:nvSpPr>
          <p:cNvPr id="22" name="Текст"/>
          <p:cNvSpPr txBox="1"/>
          <p:nvPr/>
        </p:nvSpPr>
        <p:spPr>
          <a:xfrm>
            <a:off x="9082088" y="2537079"/>
            <a:ext cx="2500312" cy="223838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710"/>
              </a:lnSpc>
            </a:pPr>
            <a:r>
              <a:rPr sz="1425" b="0">
                <a:solidFill>
                  <a:srgbClr val="1A171B"/>
                </a:solidFill>
                <a:latin typeface="Unbounded"/>
              </a:rPr>
              <a:t>ХСкаут</a:t>
            </a:r>
          </a:p>
        </p:txBody>
      </p:sp>
      <p:sp>
        <p:nvSpPr>
          <p:cNvPr id="23" name="Текст"/>
          <p:cNvSpPr txBox="1"/>
          <p:nvPr/>
        </p:nvSpPr>
        <p:spPr>
          <a:xfrm>
            <a:off x="9082088" y="2837116"/>
            <a:ext cx="2367534" cy="43710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721"/>
              </a:lnSpc>
            </a:pPr>
            <a:r>
              <a:rPr sz="1275" b="0">
                <a:solidFill>
                  <a:srgbClr val="9C9D9F"/>
                </a:solidFill>
                <a:latin typeface="NunitoSans"/>
              </a:rPr>
              <a:t>Прибыльный производитель мяса</a:t>
            </a:r>
          </a:p>
        </p:txBody>
      </p:sp>
      <p:sp>
        <p:nvSpPr>
          <p:cNvPr id="24" name="Текст"/>
          <p:cNvSpPr txBox="1"/>
          <p:nvPr/>
        </p:nvSpPr>
        <p:spPr>
          <a:xfrm>
            <a:off x="9082088" y="3350419"/>
            <a:ext cx="2500312" cy="238125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800"/>
              </a:lnSpc>
            </a:pPr>
            <a:r>
              <a:rPr sz="1500" b="1">
                <a:solidFill>
                  <a:srgbClr val="EB3300"/>
                </a:solidFill>
                <a:latin typeface="Unbounded"/>
              </a:rPr>
              <a:t>450 млн руб.</a:t>
            </a:r>
          </a:p>
        </p:txBody>
      </p:sp>
      <p:sp>
        <p:nvSpPr>
          <p:cNvPr id="25" name="Линия"/>
          <p:cNvSpPr/>
          <p:nvPr/>
        </p:nvSpPr>
        <p:spPr>
          <a:xfrm>
            <a:off x="609600" y="4007644"/>
            <a:ext cx="2500312" cy="9525"/>
          </a:xfrm>
          <a:prstGeom prst="rect">
            <a:avLst/>
          </a:prstGeom>
          <a:solidFill>
            <a:srgbClr val="D9DADB"/>
          </a:solidFill>
          <a:ln>
            <a:noFill/>
          </a:ln>
          <a:effectLst/>
        </p:spPr>
        <p:txBody>
          <a:bodyPr rtlCol="0" anchor="ctr"/>
          <a:lstStyle/>
          <a:p/>
        </p:txBody>
      </p:sp>
      <p:pic>
        <p:nvPicPr>
          <p:cNvPr id="26" name="Picture 25" descr="16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" y="4248150"/>
            <a:ext cx="697230" cy="261938"/>
          </a:xfrm>
          <a:prstGeom prst="rect">
            <a:avLst/>
          </a:prstGeom>
        </p:spPr>
      </p:pic>
      <p:sp>
        <p:nvSpPr>
          <p:cNvPr id="27" name="Текст"/>
          <p:cNvSpPr txBox="1"/>
          <p:nvPr/>
        </p:nvSpPr>
        <p:spPr>
          <a:xfrm>
            <a:off x="609600" y="4664869"/>
            <a:ext cx="2500312" cy="223838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710"/>
              </a:lnSpc>
            </a:pPr>
            <a:r>
              <a:rPr sz="1425" b="0">
                <a:solidFill>
                  <a:srgbClr val="1A171B"/>
                </a:solidFill>
                <a:latin typeface="Unbounded"/>
              </a:rPr>
              <a:t>ARS Smart Robotics</a:t>
            </a:r>
          </a:p>
        </p:txBody>
      </p:sp>
      <p:sp>
        <p:nvSpPr>
          <p:cNvPr id="28" name="Текст"/>
          <p:cNvSpPr txBox="1"/>
          <p:nvPr/>
        </p:nvSpPr>
        <p:spPr>
          <a:xfrm>
            <a:off x="609600" y="4964906"/>
            <a:ext cx="1581340" cy="655701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721"/>
              </a:lnSpc>
            </a:pPr>
            <a:r>
              <a:rPr sz="1275" b="0">
                <a:solidFill>
                  <a:srgbClr val="9C9D9F"/>
                </a:solidFill>
                <a:latin typeface="NunitoSans"/>
              </a:rPr>
              <a:t>Разработчик роботизированных систем хранения</a:t>
            </a:r>
          </a:p>
        </p:txBody>
      </p:sp>
      <p:sp>
        <p:nvSpPr>
          <p:cNvPr id="29" name="Текст"/>
          <p:cNvSpPr txBox="1"/>
          <p:nvPr/>
        </p:nvSpPr>
        <p:spPr>
          <a:xfrm>
            <a:off x="609600" y="5696807"/>
            <a:ext cx="2500312" cy="238125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800"/>
              </a:lnSpc>
            </a:pPr>
            <a:r>
              <a:rPr sz="1500" b="1">
                <a:solidFill>
                  <a:srgbClr val="EB3300"/>
                </a:solidFill>
                <a:latin typeface="Unbounded"/>
              </a:rPr>
              <a:t>248,7 млн руб.</a:t>
            </a:r>
          </a:p>
        </p:txBody>
      </p:sp>
      <p:sp>
        <p:nvSpPr>
          <p:cNvPr id="30" name="Линия"/>
          <p:cNvSpPr/>
          <p:nvPr/>
        </p:nvSpPr>
        <p:spPr>
          <a:xfrm>
            <a:off x="3433762" y="4007644"/>
            <a:ext cx="2500312" cy="9525"/>
          </a:xfrm>
          <a:prstGeom prst="rect">
            <a:avLst/>
          </a:prstGeom>
          <a:solidFill>
            <a:srgbClr val="D9DADB"/>
          </a:solidFill>
          <a:ln>
            <a:noFill/>
          </a:ln>
          <a:effectLst/>
        </p:spPr>
        <p:txBody>
          <a:bodyPr rtlCol="0" anchor="ctr"/>
          <a:lstStyle/>
          <a:p/>
        </p:txBody>
      </p:sp>
      <p:pic>
        <p:nvPicPr>
          <p:cNvPr id="31" name="Picture 30" descr="17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433762" y="4191952"/>
            <a:ext cx="1809750" cy="374332"/>
          </a:xfrm>
          <a:prstGeom prst="rect">
            <a:avLst/>
          </a:prstGeom>
        </p:spPr>
      </p:pic>
      <p:sp>
        <p:nvSpPr>
          <p:cNvPr id="32" name="Текст"/>
          <p:cNvSpPr txBox="1"/>
          <p:nvPr/>
        </p:nvSpPr>
        <p:spPr>
          <a:xfrm>
            <a:off x="3433762" y="4664869"/>
            <a:ext cx="2500312" cy="223838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710"/>
              </a:lnSpc>
            </a:pPr>
            <a:r>
              <a:rPr sz="1425" b="0">
                <a:solidFill>
                  <a:srgbClr val="1A171B"/>
                </a:solidFill>
                <a:latin typeface="Unbounded"/>
              </a:rPr>
              <a:t>OSNOVA Tech</a:t>
            </a:r>
          </a:p>
        </p:txBody>
      </p:sp>
      <p:sp>
        <p:nvSpPr>
          <p:cNvPr id="33" name="Текст"/>
          <p:cNvSpPr txBox="1"/>
          <p:nvPr/>
        </p:nvSpPr>
        <p:spPr>
          <a:xfrm>
            <a:off x="3433762" y="4964906"/>
            <a:ext cx="2544508" cy="655701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721"/>
              </a:lnSpc>
            </a:pPr>
            <a:r>
              <a:rPr sz="1275" b="0">
                <a:solidFill>
                  <a:srgbClr val="9C9D9F"/>
                </a:solidFill>
                <a:latin typeface="NunitoSans"/>
              </a:rPr>
              <a:t>FoodTech-компания, производитель сухих основ для продуктов и напитков</a:t>
            </a:r>
          </a:p>
        </p:txBody>
      </p:sp>
      <p:sp>
        <p:nvSpPr>
          <p:cNvPr id="34" name="Текст"/>
          <p:cNvSpPr txBox="1"/>
          <p:nvPr/>
        </p:nvSpPr>
        <p:spPr>
          <a:xfrm>
            <a:off x="3433762" y="5696807"/>
            <a:ext cx="2500312" cy="238125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800"/>
              </a:lnSpc>
            </a:pPr>
            <a:r>
              <a:rPr sz="1500" b="1">
                <a:solidFill>
                  <a:srgbClr val="EB3300"/>
                </a:solidFill>
                <a:latin typeface="Unbounded"/>
              </a:rPr>
              <a:t>180 млн руб.</a:t>
            </a:r>
          </a:p>
        </p:txBody>
      </p:sp>
      <p:sp>
        <p:nvSpPr>
          <p:cNvPr id="35" name="Линия"/>
          <p:cNvSpPr/>
          <p:nvPr/>
        </p:nvSpPr>
        <p:spPr>
          <a:xfrm>
            <a:off x="6257925" y="4007644"/>
            <a:ext cx="2500312" cy="9525"/>
          </a:xfrm>
          <a:prstGeom prst="rect">
            <a:avLst/>
          </a:prstGeom>
          <a:solidFill>
            <a:srgbClr val="D9DADB"/>
          </a:solidFill>
          <a:ln>
            <a:noFill/>
          </a:ln>
          <a:effectLst/>
        </p:spPr>
        <p:txBody>
          <a:bodyPr rtlCol="0" anchor="ctr"/>
          <a:lstStyle/>
          <a:p/>
        </p:txBody>
      </p:sp>
      <p:pic>
        <p:nvPicPr>
          <p:cNvPr id="36" name="Picture 35" descr="18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57925" y="4223385"/>
            <a:ext cx="1653445" cy="311468"/>
          </a:xfrm>
          <a:prstGeom prst="rect">
            <a:avLst/>
          </a:prstGeom>
        </p:spPr>
      </p:pic>
      <p:sp>
        <p:nvSpPr>
          <p:cNvPr id="37" name="Текст"/>
          <p:cNvSpPr txBox="1"/>
          <p:nvPr/>
        </p:nvSpPr>
        <p:spPr>
          <a:xfrm>
            <a:off x="6257925" y="4664869"/>
            <a:ext cx="2500312" cy="223838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710"/>
              </a:lnSpc>
            </a:pPr>
            <a:r>
              <a:rPr sz="1425" b="0">
                <a:solidFill>
                  <a:srgbClr val="1A171B"/>
                </a:solidFill>
                <a:latin typeface="Unbounded"/>
              </a:rPr>
              <a:t>Meat_Coin</a:t>
            </a:r>
          </a:p>
        </p:txBody>
      </p:sp>
      <p:sp>
        <p:nvSpPr>
          <p:cNvPr id="38" name="Текст"/>
          <p:cNvSpPr txBox="1"/>
          <p:nvPr/>
        </p:nvSpPr>
        <p:spPr>
          <a:xfrm>
            <a:off x="6257925" y="4964906"/>
            <a:ext cx="2285333" cy="655701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721"/>
              </a:lnSpc>
            </a:pPr>
            <a:r>
              <a:rPr sz="1275" b="0">
                <a:solidFill>
                  <a:srgbClr val="9C9D9F"/>
                </a:solidFill>
                <a:latin typeface="NunitoSans"/>
              </a:rPr>
              <a:t>Группа премиальных стейк-хаусов</a:t>
            </a:r>
          </a:p>
        </p:txBody>
      </p:sp>
      <p:sp>
        <p:nvSpPr>
          <p:cNvPr id="39" name="Текст"/>
          <p:cNvSpPr txBox="1"/>
          <p:nvPr/>
        </p:nvSpPr>
        <p:spPr>
          <a:xfrm>
            <a:off x="6257925" y="5696807"/>
            <a:ext cx="2500312" cy="238125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800"/>
              </a:lnSpc>
            </a:pPr>
            <a:r>
              <a:rPr sz="1500" b="1">
                <a:solidFill>
                  <a:srgbClr val="EB3300"/>
                </a:solidFill>
                <a:latin typeface="Unbounded"/>
              </a:rPr>
              <a:t>170 млн руб.</a:t>
            </a:r>
          </a:p>
        </p:txBody>
      </p:sp>
      <p:sp>
        <p:nvSpPr>
          <p:cNvPr id="40" name="Линия"/>
          <p:cNvSpPr/>
          <p:nvPr/>
        </p:nvSpPr>
        <p:spPr>
          <a:xfrm>
            <a:off x="9082088" y="4007644"/>
            <a:ext cx="2500312" cy="9525"/>
          </a:xfrm>
          <a:prstGeom prst="rect">
            <a:avLst/>
          </a:prstGeom>
          <a:solidFill>
            <a:srgbClr val="D9DADB"/>
          </a:solidFill>
          <a:ln>
            <a:noFill/>
          </a:ln>
          <a:effectLst/>
        </p:spPr>
        <p:txBody>
          <a:bodyPr rtlCol="0" anchor="ctr"/>
          <a:lstStyle/>
          <a:p/>
        </p:txBody>
      </p:sp>
      <p:pic>
        <p:nvPicPr>
          <p:cNvPr id="41" name="Picture 40" descr="08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082088" y="4227195"/>
            <a:ext cx="1190625" cy="303848"/>
          </a:xfrm>
          <a:prstGeom prst="rect">
            <a:avLst/>
          </a:prstGeom>
        </p:spPr>
      </p:pic>
      <p:sp>
        <p:nvSpPr>
          <p:cNvPr id="42" name="Текст"/>
          <p:cNvSpPr txBox="1"/>
          <p:nvPr/>
        </p:nvSpPr>
        <p:spPr>
          <a:xfrm>
            <a:off x="9082088" y="4664869"/>
            <a:ext cx="2500312" cy="223838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710"/>
              </a:lnSpc>
            </a:pPr>
            <a:r>
              <a:rPr sz="1425" b="0">
                <a:solidFill>
                  <a:srgbClr val="1A171B"/>
                </a:solidFill>
                <a:latin typeface="Unbounded"/>
              </a:rPr>
              <a:t>Hyper</a:t>
            </a:r>
          </a:p>
        </p:txBody>
      </p:sp>
      <p:sp>
        <p:nvSpPr>
          <p:cNvPr id="43" name="Текст"/>
          <p:cNvSpPr txBox="1"/>
          <p:nvPr/>
        </p:nvSpPr>
        <p:spPr>
          <a:xfrm>
            <a:off x="9082088" y="4964906"/>
            <a:ext cx="2456974" cy="655701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721"/>
              </a:lnSpc>
            </a:pPr>
            <a:r>
              <a:rPr sz="1275" b="0">
                <a:solidFill>
                  <a:srgbClr val="9C9D9F"/>
                </a:solidFill>
                <a:latin typeface="NunitoSans"/>
              </a:rPr>
              <a:t>Экосистема электромобильности и зарядной инфраструктуры</a:t>
            </a:r>
          </a:p>
        </p:txBody>
      </p:sp>
      <p:sp>
        <p:nvSpPr>
          <p:cNvPr id="44" name="Текст"/>
          <p:cNvSpPr txBox="1"/>
          <p:nvPr/>
        </p:nvSpPr>
        <p:spPr>
          <a:xfrm>
            <a:off x="9082088" y="5696807"/>
            <a:ext cx="2500312" cy="238125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800"/>
              </a:lnSpc>
            </a:pPr>
            <a:r>
              <a:rPr sz="1500" b="1">
                <a:solidFill>
                  <a:srgbClr val="EB3300"/>
                </a:solidFill>
                <a:latin typeface="Unbounded"/>
              </a:rPr>
              <a:t>127 млн руб.</a:t>
            </a:r>
          </a:p>
        </p:txBody>
      </p:sp>
      <p:sp>
        <p:nvSpPr>
          <p:cNvPr id="45" name="Линия"/>
          <p:cNvSpPr/>
          <p:nvPr/>
        </p:nvSpPr>
        <p:spPr>
          <a:xfrm>
            <a:off x="609600" y="6291262"/>
            <a:ext cx="10972800" cy="9525"/>
          </a:xfrm>
          <a:prstGeom prst="rect">
            <a:avLst/>
          </a:prstGeom>
          <a:solidFill>
            <a:srgbClr val="D9DADB"/>
          </a:solidFill>
          <a:ln>
            <a:noFill/>
          </a:ln>
          <a:effectLst/>
        </p:spPr>
        <p:txBody>
          <a:bodyPr rtlCol="0" anchor="ctr"/>
          <a:lstStyle/>
          <a:p/>
        </p:txBody>
      </p:sp>
      <p:sp>
        <p:nvSpPr>
          <p:cNvPr id="46" name="Текст"/>
          <p:cNvSpPr txBox="1"/>
          <p:nvPr/>
        </p:nvSpPr>
        <p:spPr>
          <a:xfrm>
            <a:off x="609600" y="6415088"/>
            <a:ext cx="172083" cy="195262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350"/>
              </a:lnSpc>
            </a:pPr>
            <a:r>
              <a:rPr sz="1125" b="1">
                <a:solidFill>
                  <a:srgbClr val="1A171B"/>
                </a:solidFill>
                <a:latin typeface="NunitoSans"/>
              </a:rPr>
              <a:t>9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